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370" r:id="rId2"/>
    <p:sldId id="683" r:id="rId3"/>
    <p:sldId id="472" r:id="rId4"/>
    <p:sldId id="684" r:id="rId5"/>
    <p:sldId id="669" r:id="rId6"/>
    <p:sldId id="667" r:id="rId7"/>
    <p:sldId id="666" r:id="rId8"/>
    <p:sldId id="668" r:id="rId9"/>
    <p:sldId id="681" r:id="rId10"/>
    <p:sldId id="688" r:id="rId11"/>
    <p:sldId id="705" r:id="rId12"/>
    <p:sldId id="682" r:id="rId13"/>
    <p:sldId id="702" r:id="rId14"/>
    <p:sldId id="703" r:id="rId15"/>
    <p:sldId id="704" r:id="rId16"/>
    <p:sldId id="407" r:id="rId17"/>
    <p:sldId id="685" r:id="rId18"/>
    <p:sldId id="689" r:id="rId19"/>
    <p:sldId id="691" r:id="rId20"/>
    <p:sldId id="692" r:id="rId21"/>
    <p:sldId id="686" r:id="rId22"/>
    <p:sldId id="687" r:id="rId23"/>
    <p:sldId id="650" r:id="rId24"/>
    <p:sldId id="690" r:id="rId25"/>
    <p:sldId id="675" r:id="rId26"/>
    <p:sldId id="694" r:id="rId27"/>
    <p:sldId id="651" r:id="rId28"/>
    <p:sldId id="652" r:id="rId29"/>
    <p:sldId id="648" r:id="rId30"/>
    <p:sldId id="478" r:id="rId31"/>
    <p:sldId id="477" r:id="rId32"/>
    <p:sldId id="479" r:id="rId33"/>
    <p:sldId id="701" r:id="rId34"/>
    <p:sldId id="679" r:id="rId35"/>
    <p:sldId id="680" r:id="rId36"/>
    <p:sldId id="699" r:id="rId37"/>
    <p:sldId id="660" r:id="rId38"/>
    <p:sldId id="661" r:id="rId39"/>
    <p:sldId id="662" r:id="rId40"/>
    <p:sldId id="663" r:id="rId41"/>
    <p:sldId id="707" r:id="rId42"/>
    <p:sldId id="649" r:id="rId43"/>
    <p:sldId id="708" r:id="rId44"/>
    <p:sldId id="659" r:id="rId45"/>
    <p:sldId id="695" r:id="rId46"/>
    <p:sldId id="693" r:id="rId47"/>
    <p:sldId id="696" r:id="rId48"/>
    <p:sldId id="697" r:id="rId49"/>
    <p:sldId id="408" r:id="rId50"/>
    <p:sldId id="698" r:id="rId51"/>
    <p:sldId id="665" r:id="rId52"/>
    <p:sldId id="700" r:id="rId53"/>
    <p:sldId id="706" r:id="rId54"/>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2" userDrawn="1">
          <p15:clr>
            <a:srgbClr val="A4A3A4"/>
          </p15:clr>
        </p15:guide>
        <p15:guide id="3" orient="horz" pos="1620">
          <p15:clr>
            <a:srgbClr val="A4A3A4"/>
          </p15:clr>
        </p15:guide>
      </p15:sldGuideLst>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aniel Wolfson" initials="DW [7]" lastIdx="1" clrIdx="6">
    <p:extLst/>
  </p:cmAuthor>
  <p:cmAuthor id="1" name="Daniel Wolfson" initials="DW" lastIdx="1" clrIdx="0">
    <p:extLst/>
  </p:cmAuthor>
  <p:cmAuthor id="8" name="Daniel Wolfson" initials="DW [8]" lastIdx="1" clrIdx="7">
    <p:extLst/>
  </p:cmAuthor>
  <p:cmAuthor id="2" name="Daniel Wolfson" initials="DW [2]" lastIdx="1" clrIdx="1">
    <p:extLst/>
  </p:cmAuthor>
  <p:cmAuthor id="9" name="Daniel Wolfson" initials="DW [9]" lastIdx="1" clrIdx="8">
    <p:extLst/>
  </p:cmAuthor>
  <p:cmAuthor id="3" name="Daniel Wolfson" initials="DW [3]" lastIdx="1" clrIdx="2">
    <p:extLst/>
  </p:cmAuthor>
  <p:cmAuthor id="4" name="Daniel Wolfson" initials="DW [4]" lastIdx="1" clrIdx="3">
    <p:extLst/>
  </p:cmAuthor>
  <p:cmAuthor id="5" name="Daniel Wolfson" initials="DW [5]" lastIdx="1" clrIdx="4">
    <p:extLst/>
  </p:cmAuthor>
  <p:cmAuthor id="6" name="Daniel Wolfson" initials="DW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990074"/>
    <a:srgbClr val="FF85FF"/>
    <a:srgbClr val="CCFF66"/>
    <a:srgbClr val="E58955"/>
    <a:srgbClr val="7ACBE0"/>
    <a:srgbClr val="DD731C"/>
    <a:srgbClr val="008E47"/>
    <a:srgbClr val="655AA2"/>
    <a:srgbClr val="00B0D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90" autoAdjust="0"/>
    <p:restoredTop sz="92243" autoAdjust="0"/>
  </p:normalViewPr>
  <p:slideViewPr>
    <p:cSldViewPr snapToGrid="0">
      <p:cViewPr varScale="1">
        <p:scale>
          <a:sx n="91" d="100"/>
          <a:sy n="91" d="100"/>
        </p:scale>
        <p:origin x="-128" y="-184"/>
      </p:cViewPr>
      <p:guideLst>
        <p:guide orient="horz" pos="1620"/>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9" d="100"/>
        <a:sy n="29" d="100"/>
      </p:scale>
      <p:origin x="0" y="0"/>
    </p:cViewPr>
  </p:sorterViewPr>
  <p:notesViewPr>
    <p:cSldViewPr snapToGrid="0">
      <p:cViewPr varScale="1">
        <p:scale>
          <a:sx n="52" d="100"/>
          <a:sy n="52" d="100"/>
        </p:scale>
        <p:origin x="-184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defTabSz="966788">
              <a:defRPr sz="1300">
                <a:latin typeface="Arial" pitchFamily="34" charset="0"/>
                <a:ea typeface="MS PGothic" pitchFamily="34" charset="-128"/>
                <a:cs typeface="+mn-cs"/>
              </a:defRPr>
            </a:lvl1pPr>
          </a:lstStyle>
          <a:p>
            <a:pPr>
              <a:defRPr/>
            </a:pPr>
            <a:endParaRPr lang="en-US"/>
          </a:p>
        </p:txBody>
      </p:sp>
      <p:sp>
        <p:nvSpPr>
          <p:cNvPr id="1945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algn="r" defTabSz="966788">
              <a:defRPr sz="1300">
                <a:latin typeface="Arial" pitchFamily="34" charset="0"/>
                <a:ea typeface="MS PGothic" pitchFamily="34" charset="-128"/>
                <a:cs typeface="+mn-cs"/>
              </a:defRPr>
            </a:lvl1pPr>
          </a:lstStyle>
          <a:p>
            <a:pPr>
              <a:defRPr/>
            </a:pPr>
            <a:endParaRPr lang="en-US"/>
          </a:p>
        </p:txBody>
      </p:sp>
      <p:sp>
        <p:nvSpPr>
          <p:cNvPr id="1946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defTabSz="966788">
              <a:defRPr sz="1300">
                <a:latin typeface="Arial" pitchFamily="34" charset="0"/>
                <a:ea typeface="MS PGothic" pitchFamily="34" charset="-128"/>
                <a:cs typeface="+mn-cs"/>
              </a:defRPr>
            </a:lvl1pPr>
          </a:lstStyle>
          <a:p>
            <a:pPr>
              <a:defRPr/>
            </a:pPr>
            <a:endParaRPr lang="en-US"/>
          </a:p>
        </p:txBody>
      </p:sp>
      <p:sp>
        <p:nvSpPr>
          <p:cNvPr id="1946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algn="r" defTabSz="966788">
              <a:defRPr sz="1300">
                <a:cs typeface="MS PGothic" charset="0"/>
              </a:defRPr>
            </a:lvl1pPr>
          </a:lstStyle>
          <a:p>
            <a:pPr>
              <a:defRPr/>
            </a:pPr>
            <a:fld id="{54ECC066-8533-584E-A453-DCF2AC4AC0BD}" type="slidenum">
              <a:rPr lang="en-US"/>
              <a:pPr>
                <a:defRPr/>
              </a:pPr>
              <a:t>‹#›</a:t>
            </a:fld>
            <a:endParaRPr lang="en-US"/>
          </a:p>
        </p:txBody>
      </p:sp>
    </p:spTree>
    <p:extLst>
      <p:ext uri="{BB962C8B-B14F-4D97-AF65-F5344CB8AC3E}">
        <p14:creationId xmlns:p14="http://schemas.microsoft.com/office/powerpoint/2010/main" val="8411772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defTabSz="966788">
              <a:defRPr sz="1300">
                <a:latin typeface="Arial" pitchFamily="34" charset="0"/>
                <a:ea typeface="MS PGothic" pitchFamily="34" charset="-128"/>
                <a:cs typeface="+mn-cs"/>
              </a:defRPr>
            </a:lvl1pPr>
          </a:lstStyle>
          <a:p>
            <a:pPr>
              <a:defRPr/>
            </a:pPr>
            <a:endParaRPr lang="en-US"/>
          </a:p>
        </p:txBody>
      </p:sp>
      <p:sp>
        <p:nvSpPr>
          <p:cNvPr id="819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algn="r" defTabSz="966788">
              <a:defRPr sz="1300">
                <a:latin typeface="Arial" pitchFamily="34" charset="0"/>
                <a:ea typeface="MS PGothic" pitchFamily="34" charset="-128"/>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defTabSz="966788">
              <a:defRPr sz="1300">
                <a:latin typeface="Arial" pitchFamily="34" charset="0"/>
                <a:ea typeface="MS PGothic" pitchFamily="34" charset="-128"/>
                <a:cs typeface="+mn-cs"/>
              </a:defRPr>
            </a:lvl1pPr>
          </a:lstStyle>
          <a:p>
            <a:pPr>
              <a:defRPr/>
            </a:pPr>
            <a:endParaRPr lang="en-US"/>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algn="r" defTabSz="966788">
              <a:defRPr sz="1300">
                <a:cs typeface="MS PGothic" charset="0"/>
              </a:defRPr>
            </a:lvl1pPr>
          </a:lstStyle>
          <a:p>
            <a:pPr>
              <a:defRPr/>
            </a:pPr>
            <a:fld id="{1FF06FC4-D81A-1649-B8E6-A7AEF04207A4}" type="slidenum">
              <a:rPr lang="en-US"/>
              <a:pPr>
                <a:defRPr/>
              </a:pPr>
              <a:t>‹#›</a:t>
            </a:fld>
            <a:endParaRPr lang="en-US"/>
          </a:p>
        </p:txBody>
      </p:sp>
    </p:spTree>
    <p:extLst>
      <p:ext uri="{BB962C8B-B14F-4D97-AF65-F5344CB8AC3E}">
        <p14:creationId xmlns:p14="http://schemas.microsoft.com/office/powerpoint/2010/main" val="281728486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dirty="0">
              <a:latin typeface="Calibri"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B4CD0CC2-9140-5541-8207-74EB74B1D90A}" type="slidenum">
              <a:rPr lang="en-US" sz="1300">
                <a:solidFill>
                  <a:srgbClr val="000000"/>
                </a:solidFill>
                <a:latin typeface="Gill Sans" charset="0"/>
                <a:ea typeface="ヒラギノ角ゴ ProN W3" charset="0"/>
                <a:cs typeface="ヒラギノ角ゴ ProN W3" charset="0"/>
                <a:sym typeface="Gill Sans" charset="0"/>
              </a:rPr>
              <a:pPr eaLnBrk="1" hangingPunct="1"/>
              <a:t>4</a:t>
            </a:fld>
            <a:endParaRPr lang="en-US" sz="1300">
              <a:solidFill>
                <a:srgbClr val="000000"/>
              </a:solidFill>
              <a:latin typeface="Gill Sans" charset="0"/>
              <a:ea typeface="ヒラギノ角ゴ ProN W3" charset="0"/>
              <a:cs typeface="ヒラギノ角ゴ ProN W3" charset="0"/>
              <a:sym typeface="Gill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rPr>
              <a:t>The maintenance of metadata must be automated </a:t>
            </a:r>
            <a:r>
              <a:rPr lang="en-US">
                <a:latin typeface="Calibri" charset="0"/>
              </a:rPr>
              <a:t>to scale to the sheer volumes and variety of data involved in modern business.  </a:t>
            </a:r>
          </a:p>
          <a:p>
            <a:r>
              <a:rPr lang="en-US" b="1">
                <a:latin typeface="Calibri" charset="0"/>
              </a:rPr>
              <a:t>Metadata management must become ubiquitous </a:t>
            </a:r>
            <a:r>
              <a:rPr lang="en-US">
                <a:latin typeface="Calibri" charset="0"/>
              </a:rPr>
              <a:t>in cloud platforms and large data platforms, such as Apache Hadoop so that the processing engines on these platforms can rely on its availability and build capability around it.</a:t>
            </a:r>
            <a:endParaRPr lang="en-GB">
              <a:latin typeface="Calibri" charset="0"/>
            </a:endParaRPr>
          </a:p>
          <a:p>
            <a:r>
              <a:rPr lang="en-US" b="1">
                <a:latin typeface="Calibri" charset="0"/>
              </a:rPr>
              <a:t>Metadata access must become open and remotely accessible </a:t>
            </a:r>
            <a:r>
              <a:rPr lang="en-US">
                <a:latin typeface="Calibri" charset="0"/>
              </a:rPr>
              <a:t>so that tools from different vendors can work with metadata located on different platforms.  This implies unique identifiers for metadata elements, some level of standardization in the types and formats for metadata and standard interfaces for manipulating metadata.</a:t>
            </a:r>
            <a:endParaRPr lang="en-GB">
              <a:latin typeface="Calibri" charset="0"/>
            </a:endParaRPr>
          </a:p>
          <a:p>
            <a:r>
              <a:rPr lang="en-US" b="1">
                <a:latin typeface="Calibri" charset="0"/>
              </a:rPr>
              <a:t>Metadata should be used to drive the governance of data </a:t>
            </a:r>
            <a:r>
              <a:rPr lang="en-US">
                <a:latin typeface="Calibri" charset="0"/>
              </a:rPr>
              <a:t>and create a business friendly logical interface to the data landscape.</a:t>
            </a:r>
            <a:endParaRPr lang="en-GB">
              <a:latin typeface="Calibri" charset="0"/>
            </a:endParaRPr>
          </a:p>
          <a:p>
            <a:r>
              <a:rPr lang="en-US" b="1">
                <a:latin typeface="Calibri" charset="0"/>
              </a:rPr>
              <a:t>Wherever possible, discovery and maintenance of metadata has to an integral </a:t>
            </a:r>
            <a:r>
              <a:rPr lang="en-US">
                <a:latin typeface="Calibri" charset="0"/>
              </a:rPr>
              <a:t>part of all tools that access, change and move information.</a:t>
            </a:r>
            <a:endParaRPr lang="en-GB">
              <a:latin typeface="Calibri" charset="0"/>
            </a:endParaRPr>
          </a:p>
          <a:p>
            <a:endParaRPr lang="en-GB">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1800">
                <a:solidFill>
                  <a:srgbClr val="000000"/>
                </a:solidFill>
                <a:latin typeface="Gill Sans" charset="0"/>
                <a:ea typeface="ヒラギノ角ゴ ProN W3" charset="0"/>
                <a:cs typeface="ヒラギノ角ゴ ProN W3" charset="0"/>
                <a:sym typeface="Gill Sans" charset="0"/>
              </a:defRPr>
            </a:lvl1pPr>
            <a:lvl2pPr marL="785372" indent="-302066">
              <a:defRPr sz="11800">
                <a:solidFill>
                  <a:srgbClr val="000000"/>
                </a:solidFill>
                <a:latin typeface="Gill Sans" charset="0"/>
                <a:ea typeface="ヒラギノ角ゴ ProN W3" charset="0"/>
                <a:cs typeface="ヒラギノ角ゴ ProN W3" charset="0"/>
                <a:sym typeface="Gill Sans" charset="0"/>
              </a:defRPr>
            </a:lvl2pPr>
            <a:lvl3pPr marL="1208265" indent="-241653">
              <a:defRPr sz="11800">
                <a:solidFill>
                  <a:srgbClr val="000000"/>
                </a:solidFill>
                <a:latin typeface="Gill Sans" charset="0"/>
                <a:ea typeface="ヒラギノ角ゴ ProN W3" charset="0"/>
                <a:cs typeface="ヒラギノ角ゴ ProN W3" charset="0"/>
                <a:sym typeface="Gill Sans" charset="0"/>
              </a:defRPr>
            </a:lvl3pPr>
            <a:lvl4pPr marL="1691571" indent="-241653">
              <a:defRPr sz="11800">
                <a:solidFill>
                  <a:srgbClr val="000000"/>
                </a:solidFill>
                <a:latin typeface="Gill Sans" charset="0"/>
                <a:ea typeface="ヒラギノ角ゴ ProN W3" charset="0"/>
                <a:cs typeface="ヒラギノ角ゴ ProN W3" charset="0"/>
                <a:sym typeface="Gill Sans" charset="0"/>
              </a:defRPr>
            </a:lvl4pPr>
            <a:lvl5pPr marL="2174878" indent="-241653">
              <a:defRPr sz="11800">
                <a:solidFill>
                  <a:srgbClr val="000000"/>
                </a:solidFill>
                <a:latin typeface="Gill Sans" charset="0"/>
                <a:ea typeface="ヒラギノ角ゴ ProN W3" charset="0"/>
                <a:cs typeface="ヒラギノ角ゴ ProN W3" charset="0"/>
                <a:sym typeface="Gill Sans" charset="0"/>
              </a:defRPr>
            </a:lvl5pPr>
            <a:lvl6pPr marL="2658184"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6pPr>
            <a:lvl7pPr marL="3141490"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7pPr>
            <a:lvl8pPr marL="3624796"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8pPr>
            <a:lvl9pPr marL="4108102"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9pPr>
          </a:lstStyle>
          <a:p>
            <a:fld id="{5E5A7AAB-4099-1C43-8B14-527672D7899A}" type="slidenum">
              <a:rPr lang="en-US" sz="1300"/>
              <a:pPr/>
              <a:t>7</a:t>
            </a:fld>
            <a:endParaRPr 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pPr>
                <a:defRPr/>
              </a:pPr>
              <a:t>9</a:t>
            </a:fld>
            <a:endParaRPr lang="en-US"/>
          </a:p>
        </p:txBody>
      </p:sp>
    </p:spTree>
    <p:extLst>
      <p:ext uri="{BB962C8B-B14F-4D97-AF65-F5344CB8AC3E}">
        <p14:creationId xmlns:p14="http://schemas.microsoft.com/office/powerpoint/2010/main" val="3174697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ea typeface="MS PGothic" charset="0"/>
            </a:endParaRPr>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02" eaLnBrk="0" hangingPunct="0">
              <a:defRPr sz="2400">
                <a:solidFill>
                  <a:schemeClr val="tx1"/>
                </a:solidFill>
                <a:latin typeface="Arial" charset="0"/>
                <a:ea typeface="ＭＳ Ｐゴシック" charset="0"/>
                <a:cs typeface="ＭＳ Ｐゴシック" charset="0"/>
              </a:defRPr>
            </a:lvl1pPr>
            <a:lvl2pPr marL="742883" indent="-285725" defTabSz="966702" eaLnBrk="0" hangingPunct="0">
              <a:defRPr sz="2400">
                <a:solidFill>
                  <a:schemeClr val="tx1"/>
                </a:solidFill>
                <a:latin typeface="Arial" charset="0"/>
                <a:ea typeface="ＭＳ Ｐゴシック" charset="0"/>
              </a:defRPr>
            </a:lvl2pPr>
            <a:lvl3pPr marL="1142898" indent="-228580" defTabSz="966702" eaLnBrk="0" hangingPunct="0">
              <a:defRPr sz="2400">
                <a:solidFill>
                  <a:schemeClr val="tx1"/>
                </a:solidFill>
                <a:latin typeface="Arial" charset="0"/>
                <a:ea typeface="ＭＳ Ｐゴシック" charset="0"/>
              </a:defRPr>
            </a:lvl3pPr>
            <a:lvl4pPr marL="1600057" indent="-228580" defTabSz="966702" eaLnBrk="0" hangingPunct="0">
              <a:defRPr sz="2400">
                <a:solidFill>
                  <a:schemeClr val="tx1"/>
                </a:solidFill>
                <a:latin typeface="Arial" charset="0"/>
                <a:ea typeface="ＭＳ Ｐゴシック" charset="0"/>
              </a:defRPr>
            </a:lvl4pPr>
            <a:lvl5pPr marL="2057217" indent="-228580" defTabSz="966702" eaLnBrk="0" hangingPunct="0">
              <a:defRPr sz="2400">
                <a:solidFill>
                  <a:schemeClr val="tx1"/>
                </a:solidFill>
                <a:latin typeface="Arial" charset="0"/>
                <a:ea typeface="ＭＳ Ｐゴシック" charset="0"/>
              </a:defRPr>
            </a:lvl5pPr>
            <a:lvl6pPr marL="2514376" indent="-228580" defTabSz="966702" eaLnBrk="0" fontAlgn="base" hangingPunct="0">
              <a:spcBef>
                <a:spcPct val="0"/>
              </a:spcBef>
              <a:spcAft>
                <a:spcPct val="0"/>
              </a:spcAft>
              <a:defRPr sz="2400">
                <a:solidFill>
                  <a:schemeClr val="tx1"/>
                </a:solidFill>
                <a:latin typeface="Arial" charset="0"/>
                <a:ea typeface="ＭＳ Ｐゴシック" charset="0"/>
              </a:defRPr>
            </a:lvl6pPr>
            <a:lvl7pPr marL="2971536" indent="-228580" defTabSz="966702" eaLnBrk="0" fontAlgn="base" hangingPunct="0">
              <a:spcBef>
                <a:spcPct val="0"/>
              </a:spcBef>
              <a:spcAft>
                <a:spcPct val="0"/>
              </a:spcAft>
              <a:defRPr sz="2400">
                <a:solidFill>
                  <a:schemeClr val="tx1"/>
                </a:solidFill>
                <a:latin typeface="Arial" charset="0"/>
                <a:ea typeface="ＭＳ Ｐゴシック" charset="0"/>
              </a:defRPr>
            </a:lvl7pPr>
            <a:lvl8pPr marL="3428694" indent="-228580" defTabSz="966702" eaLnBrk="0" fontAlgn="base" hangingPunct="0">
              <a:spcBef>
                <a:spcPct val="0"/>
              </a:spcBef>
              <a:spcAft>
                <a:spcPct val="0"/>
              </a:spcAft>
              <a:defRPr sz="2400">
                <a:solidFill>
                  <a:schemeClr val="tx1"/>
                </a:solidFill>
                <a:latin typeface="Arial" charset="0"/>
                <a:ea typeface="ＭＳ Ｐゴシック" charset="0"/>
              </a:defRPr>
            </a:lvl8pPr>
            <a:lvl9pPr marL="3885854" indent="-228580" defTabSz="966702"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7AAC295-2606-DD48-BC43-5C46E89E1D5C}" type="slidenum">
              <a:rPr lang="en-US" sz="1300">
                <a:cs typeface="MS PGothic" charset="0"/>
              </a:rPr>
              <a:pPr eaLnBrk="1" hangingPunct="1"/>
              <a:t>10</a:t>
            </a:fld>
            <a:endParaRPr lang="en-US" sz="1300">
              <a:cs typeface="MS PGothic"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ea typeface="+mn-ea"/>
                <a:cs typeface="+mn-cs"/>
              </a:rPr>
              <a:t>Business metadata describes the data that the business needs, what it means and how it should be classified and protected.</a:t>
            </a:r>
          </a:p>
          <a:p>
            <a:pPr>
              <a:defRPr/>
            </a:pPr>
            <a:r>
              <a:rPr lang="en-US" dirty="0" smtClean="0">
                <a:ea typeface="+mn-ea"/>
                <a:cs typeface="+mn-cs"/>
              </a:rPr>
              <a:t>Structural metadata describes how the data is actually stored and </a:t>
            </a:r>
            <a:r>
              <a:rPr lang="en-US" dirty="0" err="1" smtClean="0">
                <a:ea typeface="+mn-ea"/>
                <a:cs typeface="+mn-cs"/>
              </a:rPr>
              <a:t>labelled</a:t>
            </a:r>
            <a:r>
              <a:rPr lang="en-US" dirty="0" smtClean="0">
                <a:ea typeface="+mn-ea"/>
                <a:cs typeface="+mn-cs"/>
              </a:rPr>
              <a:t> in the data store.</a:t>
            </a:r>
          </a:p>
          <a:p>
            <a:pPr>
              <a:defRPr/>
            </a:pPr>
            <a:r>
              <a:rPr lang="en-US" dirty="0" smtClean="0">
                <a:ea typeface="+mn-ea"/>
                <a:cs typeface="+mn-cs"/>
              </a:rPr>
              <a:t>The linkage between the business and technical metadata allows our technology to switch between these two perspectives. For example, </a:t>
            </a:r>
          </a:p>
          <a:p>
            <a:pPr marL="241632" indent="-241632">
              <a:buFontTx/>
              <a:buAutoNum type="arabicParenR"/>
              <a:defRPr/>
            </a:pPr>
            <a:r>
              <a:rPr lang="en-US" dirty="0" smtClean="0">
                <a:ea typeface="+mn-ea"/>
                <a:cs typeface="+mn-cs"/>
              </a:rPr>
              <a:t>A request for data expressed in business terminology can be translated into a query for data from a data store.</a:t>
            </a:r>
          </a:p>
          <a:p>
            <a:pPr marL="241632" indent="-241632">
              <a:buFontTx/>
              <a:buAutoNum type="arabicParenR"/>
              <a:defRPr/>
            </a:pPr>
            <a:r>
              <a:rPr lang="en-US" dirty="0" smtClean="0">
                <a:ea typeface="+mn-ea"/>
                <a:cs typeface="+mn-cs"/>
              </a:rPr>
              <a:t>An integration engine copying data into a sand box can discover which are the fields that the business classifies as sensitive and then mask these values dynamically.</a:t>
            </a:r>
          </a:p>
          <a:p>
            <a:pPr>
              <a:defRPr/>
            </a:pPr>
            <a:endParaRPr lang="en-US" dirty="0" smtClean="0">
              <a:ea typeface="+mn-ea"/>
              <a:cs typeface="+mn-cs"/>
            </a:endParaRPr>
          </a:p>
          <a:p>
            <a:pPr>
              <a:defRPr/>
            </a:pPr>
            <a:endParaRPr lang="en-US" dirty="0" smtClean="0">
              <a:ea typeface="+mn-ea"/>
              <a:cs typeface="+mn-cs"/>
            </a:endParaRPr>
          </a:p>
          <a:p>
            <a:pPr>
              <a:defRPr/>
            </a:pPr>
            <a:endParaRPr lang="en-US" dirty="0" smtClean="0">
              <a:ea typeface="+mn-ea"/>
              <a:cs typeface="+mn-cs"/>
            </a:endParaRPr>
          </a:p>
          <a:p>
            <a:pPr>
              <a:defRPr/>
            </a:pPr>
            <a:endParaRPr lang="en-US" dirty="0">
              <a:ea typeface="+mn-ea"/>
              <a:cs typeface="+mn-cs"/>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02" indent="-302039" eaLnBrk="0" hangingPunct="0">
              <a:defRPr sz="2500">
                <a:solidFill>
                  <a:schemeClr val="tx1"/>
                </a:solidFill>
                <a:latin typeface="Arial" charset="0"/>
                <a:ea typeface="ＭＳ Ｐゴシック" charset="0"/>
              </a:defRPr>
            </a:lvl2pPr>
            <a:lvl3pPr marL="1208157" indent="-241632" eaLnBrk="0" hangingPunct="0">
              <a:defRPr sz="2500">
                <a:solidFill>
                  <a:schemeClr val="tx1"/>
                </a:solidFill>
                <a:latin typeface="Arial" charset="0"/>
                <a:ea typeface="ＭＳ Ｐゴシック" charset="0"/>
              </a:defRPr>
            </a:lvl3pPr>
            <a:lvl4pPr marL="1691420" indent="-241632" eaLnBrk="0" hangingPunct="0">
              <a:defRPr sz="2500">
                <a:solidFill>
                  <a:schemeClr val="tx1"/>
                </a:solidFill>
                <a:latin typeface="Arial" charset="0"/>
                <a:ea typeface="ＭＳ Ｐゴシック" charset="0"/>
              </a:defRPr>
            </a:lvl4pPr>
            <a:lvl5pPr marL="2174684" indent="-241632" eaLnBrk="0" hangingPunct="0">
              <a:defRPr sz="2500">
                <a:solidFill>
                  <a:schemeClr val="tx1"/>
                </a:solidFill>
                <a:latin typeface="Arial" charset="0"/>
                <a:ea typeface="ＭＳ Ｐゴシック" charset="0"/>
              </a:defRPr>
            </a:lvl5pPr>
            <a:lvl6pPr marL="2657947" indent="-241632" eaLnBrk="0" fontAlgn="base" hangingPunct="0">
              <a:spcBef>
                <a:spcPct val="0"/>
              </a:spcBef>
              <a:spcAft>
                <a:spcPct val="0"/>
              </a:spcAft>
              <a:defRPr sz="2500">
                <a:solidFill>
                  <a:schemeClr val="tx1"/>
                </a:solidFill>
                <a:latin typeface="Arial" charset="0"/>
                <a:ea typeface="ＭＳ Ｐゴシック" charset="0"/>
              </a:defRPr>
            </a:lvl6pPr>
            <a:lvl7pPr marL="3141210" indent="-241632" eaLnBrk="0" fontAlgn="base" hangingPunct="0">
              <a:spcBef>
                <a:spcPct val="0"/>
              </a:spcBef>
              <a:spcAft>
                <a:spcPct val="0"/>
              </a:spcAft>
              <a:defRPr sz="2500">
                <a:solidFill>
                  <a:schemeClr val="tx1"/>
                </a:solidFill>
                <a:latin typeface="Arial" charset="0"/>
                <a:ea typeface="ＭＳ Ｐゴシック" charset="0"/>
              </a:defRPr>
            </a:lvl7pPr>
            <a:lvl8pPr marL="3624473" indent="-241632" eaLnBrk="0" fontAlgn="base" hangingPunct="0">
              <a:spcBef>
                <a:spcPct val="0"/>
              </a:spcBef>
              <a:spcAft>
                <a:spcPct val="0"/>
              </a:spcAft>
              <a:defRPr sz="2500">
                <a:solidFill>
                  <a:schemeClr val="tx1"/>
                </a:solidFill>
                <a:latin typeface="Arial" charset="0"/>
                <a:ea typeface="ＭＳ Ｐゴシック" charset="0"/>
              </a:defRPr>
            </a:lvl8pPr>
            <a:lvl9pPr marL="4107736" indent="-241632"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AFB6A9B3-EB8C-9348-89BF-FFBB3E617F45}" type="slidenum">
              <a:rPr lang="en-US" sz="1300">
                <a:latin typeface="Calibri" charset="0"/>
              </a:rPr>
              <a:pPr eaLnBrk="1" fontAlgn="base" hangingPunct="1">
                <a:spcBef>
                  <a:spcPct val="0"/>
                </a:spcBef>
                <a:spcAft>
                  <a:spcPct val="0"/>
                </a:spcAft>
              </a:pPr>
              <a:t>11</a:t>
            </a:fld>
            <a:endParaRPr lang="en-US" sz="13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pPr>
                <a:defRPr/>
              </a:pPr>
              <a:t>12</a:t>
            </a:fld>
            <a:endParaRPr lang="en-US"/>
          </a:p>
        </p:txBody>
      </p:sp>
    </p:spTree>
    <p:extLst>
      <p:ext uri="{BB962C8B-B14F-4D97-AF65-F5344CB8AC3E}">
        <p14:creationId xmlns:p14="http://schemas.microsoft.com/office/powerpoint/2010/main" val="317469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Engines</a:t>
            </a:r>
          </a:p>
          <a:p>
            <a:pPr lvl="1"/>
            <a:r>
              <a:rPr lang="en-GB" dirty="0" smtClean="0"/>
              <a:t>Data Integration and Movement</a:t>
            </a:r>
          </a:p>
          <a:p>
            <a:pPr lvl="1"/>
            <a:r>
              <a:rPr lang="en-GB" dirty="0" smtClean="0"/>
              <a:t>Data Virtualization</a:t>
            </a:r>
          </a:p>
          <a:p>
            <a:pPr lvl="1"/>
            <a:r>
              <a:rPr lang="en-GB" dirty="0" smtClean="0"/>
              <a:t>Data Security</a:t>
            </a:r>
          </a:p>
          <a:p>
            <a:pPr lvl="1"/>
            <a:r>
              <a:rPr lang="en-GB" dirty="0" smtClean="0"/>
              <a:t>DevOps Pipeline</a:t>
            </a:r>
          </a:p>
          <a:p>
            <a:pPr lvl="1"/>
            <a:r>
              <a:rPr lang="en-GB" dirty="0" smtClean="0"/>
              <a:t>Test Data Managers</a:t>
            </a:r>
          </a:p>
          <a:p>
            <a:pPr lvl="1"/>
            <a:r>
              <a:rPr lang="en-GB" dirty="0" smtClean="0"/>
              <a:t>Archive/retention managers</a:t>
            </a:r>
          </a:p>
          <a:p>
            <a:r>
              <a:rPr lang="en-GB" dirty="0" smtClean="0"/>
              <a:t>Tools</a:t>
            </a:r>
          </a:p>
          <a:p>
            <a:pPr lvl="1"/>
            <a:r>
              <a:rPr lang="en-GB" dirty="0" smtClean="0"/>
              <a:t>Governance tools</a:t>
            </a:r>
          </a:p>
          <a:p>
            <a:pPr lvl="1"/>
            <a:r>
              <a:rPr lang="en-GB" dirty="0" smtClean="0"/>
              <a:t>Data Science tool</a:t>
            </a:r>
          </a:p>
          <a:p>
            <a:pPr lvl="1"/>
            <a:r>
              <a:rPr lang="en-GB" dirty="0" smtClean="0"/>
              <a:t>Developer tools</a:t>
            </a:r>
          </a:p>
          <a:p>
            <a:pPr lvl="1"/>
            <a:r>
              <a:rPr lang="en-GB" dirty="0" smtClean="0"/>
              <a:t>Data Quality tools</a:t>
            </a:r>
          </a:p>
          <a:p>
            <a:pPr lvl="1"/>
            <a:r>
              <a:rPr lang="en-GB" dirty="0" smtClean="0"/>
              <a:t>Data Curation tools</a:t>
            </a:r>
          </a:p>
          <a:p>
            <a:pPr lvl="1"/>
            <a:r>
              <a:rPr lang="en-GB" dirty="0" smtClean="0"/>
              <a:t>BI Tools</a:t>
            </a:r>
          </a:p>
          <a:p>
            <a:pPr lvl="1"/>
            <a:r>
              <a:rPr lang="en-GB" dirty="0" smtClean="0"/>
              <a:t>Data Architecture tools</a:t>
            </a:r>
          </a:p>
          <a:p>
            <a:r>
              <a:rPr lang="en-GB" sz="1800" dirty="0" smtClean="0"/>
              <a:t>Metadata repositories</a:t>
            </a:r>
          </a:p>
          <a:p>
            <a:pPr lvl="1"/>
            <a:r>
              <a:rPr lang="en-GB" sz="1600" dirty="0" smtClean="0"/>
              <a:t>Data Set Providers (eg Open Data sites)</a:t>
            </a:r>
          </a:p>
          <a:p>
            <a:pPr lvl="1"/>
            <a:r>
              <a:rPr lang="en-GB" sz="1600" dirty="0" smtClean="0"/>
              <a:t>Cloud platforms</a:t>
            </a:r>
          </a:p>
          <a:p>
            <a:pPr lvl="1"/>
            <a:r>
              <a:rPr lang="en-GB" sz="1600" dirty="0" smtClean="0"/>
              <a:t>Governed data platforms</a:t>
            </a:r>
          </a:p>
          <a:p>
            <a:pPr lvl="1"/>
            <a:r>
              <a:rPr lang="en-GB" sz="1600" dirty="0" smtClean="0"/>
              <a:t>Metadata driven tools</a:t>
            </a:r>
          </a:p>
          <a:p>
            <a:endParaRPr lang="en-GB" dirty="0"/>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pPr>
                <a:defRPr/>
              </a:pPr>
              <a:t>16</a:t>
            </a:fld>
            <a:endParaRPr lang="en-US"/>
          </a:p>
        </p:txBody>
      </p:sp>
    </p:spTree>
    <p:extLst>
      <p:ext uri="{BB962C8B-B14F-4D97-AF65-F5344CB8AC3E}">
        <p14:creationId xmlns:p14="http://schemas.microsoft.com/office/powerpoint/2010/main" val="25675060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mailto:andre.de.Locht@be.ibm.com" TargetMode="External"/><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68652" name="Picture 44" descr="cover-wallerpaper"/>
          <p:cNvPicPr>
            <a:picLocks noChangeAspect="1" noChangeArrowheads="1"/>
          </p:cNvPicPr>
          <p:nvPr userDrawn="1"/>
        </p:nvPicPr>
        <p:blipFill>
          <a:blip r:embed="rId2" cstate="print"/>
          <a:srcRect/>
          <a:stretch>
            <a:fillRect/>
          </a:stretch>
        </p:blipFill>
        <p:spPr bwMode="auto">
          <a:xfrm>
            <a:off x="0" y="50"/>
            <a:ext cx="9144000" cy="3186113"/>
          </a:xfrm>
          <a:prstGeom prst="rect">
            <a:avLst/>
          </a:prstGeom>
          <a:noFill/>
        </p:spPr>
      </p:pic>
      <p:pic>
        <p:nvPicPr>
          <p:cNvPr id="68654" name="Picture 46" descr="blue-tri-color-logo"/>
          <p:cNvPicPr>
            <a:picLocks noChangeAspect="1" noChangeArrowheads="1"/>
          </p:cNvPicPr>
          <p:nvPr userDrawn="1"/>
        </p:nvPicPr>
        <p:blipFill>
          <a:blip r:embed="rId3"/>
          <a:srcRect/>
          <a:stretch>
            <a:fillRect/>
          </a:stretch>
        </p:blipFill>
        <p:spPr bwMode="auto">
          <a:xfrm>
            <a:off x="8229600" y="4766074"/>
            <a:ext cx="630238" cy="191690"/>
          </a:xfrm>
          <a:prstGeom prst="rect">
            <a:avLst/>
          </a:prstGeom>
          <a:noFill/>
          <a:ln w="9525">
            <a:noFill/>
            <a:miter lim="800000"/>
            <a:headEnd/>
            <a:tailEnd/>
          </a:ln>
        </p:spPr>
      </p:pic>
      <p:sp>
        <p:nvSpPr>
          <p:cNvPr id="6" name="Text Placeholder 5"/>
          <p:cNvSpPr>
            <a:spLocks noGrp="1"/>
          </p:cNvSpPr>
          <p:nvPr>
            <p:ph type="body" sz="quarter" idx="10"/>
          </p:nvPr>
        </p:nvSpPr>
        <p:spPr>
          <a:xfrm>
            <a:off x="338328" y="2763776"/>
            <a:ext cx="8503920" cy="649809"/>
          </a:xfrm>
        </p:spPr>
        <p:txBody>
          <a:bodyPr anchor="b" anchorCtr="0"/>
          <a:lstStyle>
            <a:lvl1pPr marL="0" indent="0">
              <a:spcBef>
                <a:spcPts val="1320"/>
              </a:spcBef>
              <a:buNone/>
              <a:defRPr sz="2800">
                <a:solidFill>
                  <a:schemeClr val="tx2"/>
                </a:solidFill>
              </a:defRPr>
            </a:lvl1pPr>
            <a:lvl5pPr>
              <a:buNone/>
              <a:defRPr/>
            </a:lvl5pPr>
          </a:lstStyle>
          <a:p>
            <a:pPr lvl="0"/>
            <a:endParaRPr lang="en-US" dirty="0" smtClean="0"/>
          </a:p>
        </p:txBody>
      </p:sp>
      <p:sp>
        <p:nvSpPr>
          <p:cNvPr id="9" name="Title 8"/>
          <p:cNvSpPr>
            <a:spLocks noGrp="1"/>
          </p:cNvSpPr>
          <p:nvPr>
            <p:ph type="title"/>
          </p:nvPr>
        </p:nvSpPr>
        <p:spPr>
          <a:xfrm>
            <a:off x="338328" y="1849141"/>
            <a:ext cx="8503920" cy="914636"/>
          </a:xfrm>
        </p:spPr>
        <p:txBody>
          <a:bodyPr anchor="b" anchorCtr="0"/>
          <a:lstStyle>
            <a:lvl1pPr>
              <a:defRPr sz="4000">
                <a:solidFill>
                  <a:srgbClr val="00B0DA"/>
                </a:solidFill>
              </a:defRPr>
            </a:lvl1pPr>
          </a:lstStyle>
          <a:p>
            <a:endParaRPr lang="en-US" dirty="0"/>
          </a:p>
        </p:txBody>
      </p:sp>
      <p:sp>
        <p:nvSpPr>
          <p:cNvPr id="8" name="TextBox 7"/>
          <p:cNvSpPr txBox="1"/>
          <p:nvPr userDrawn="1"/>
        </p:nvSpPr>
        <p:spPr>
          <a:xfrm>
            <a:off x="428878" y="4066324"/>
            <a:ext cx="3287550" cy="1015663"/>
          </a:xfrm>
          <a:prstGeom prst="rect">
            <a:avLst/>
          </a:prstGeom>
          <a:noFill/>
        </p:spPr>
        <p:txBody>
          <a:bodyPr wrap="square" rtlCol="0">
            <a:spAutoFit/>
          </a:bodyPr>
          <a:lstStyle/>
          <a:p>
            <a:pPr eaLnBrk="1" hangingPunct="1"/>
            <a:r>
              <a:rPr lang="en-US" sz="1200" dirty="0" smtClean="0">
                <a:latin typeface="Calibri" charset="0"/>
              </a:rPr>
              <a:t>Mandy Chessell CBE FREng CEng FBCS</a:t>
            </a:r>
          </a:p>
          <a:p>
            <a:pPr eaLnBrk="1" hangingPunct="1"/>
            <a:r>
              <a:rPr lang="en-US" sz="1200" dirty="0" smtClean="0">
                <a:latin typeface="Calibri" charset="0"/>
              </a:rPr>
              <a:t>Distinguished Engineer, Master Inventor</a:t>
            </a:r>
          </a:p>
          <a:p>
            <a:pPr eaLnBrk="1" hangingPunct="1"/>
            <a:r>
              <a:rPr lang="en-US" sz="1200" dirty="0" smtClean="0">
                <a:latin typeface="Calibri" charset="0"/>
              </a:rPr>
              <a:t>Analytics Chief Data Office</a:t>
            </a:r>
          </a:p>
          <a:p>
            <a:endParaRPr lang="en-US" sz="1200" baseline="0" dirty="0" smtClean="0"/>
          </a:p>
          <a:p>
            <a:pPr marL="342900" indent="-342900">
              <a:buFont typeface="Wingdings 2" panose="05020102010507070707" pitchFamily="18" charset="2"/>
              <a:buChar char=""/>
            </a:pPr>
            <a:r>
              <a:rPr lang="en-US" sz="1200" baseline="0" dirty="0" smtClean="0">
                <a:hlinkClick r:id="rId4"/>
              </a:rPr>
              <a:t>mandy_chessell@uk.ibm.com</a:t>
            </a:r>
            <a:endParaRPr lang="en-US" sz="1200" baseline="0" dirty="0" smtClean="0"/>
          </a:p>
        </p:txBody>
      </p:sp>
    </p:spTree>
    <p:extLst>
      <p:ext uri="{BB962C8B-B14F-4D97-AF65-F5344CB8AC3E}">
        <p14:creationId xmlns:p14="http://schemas.microsoft.com/office/powerpoint/2010/main" val="142222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81913" y="496542"/>
            <a:ext cx="1158875" cy="122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555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89582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52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7825" y="458393"/>
            <a:ext cx="2190750" cy="428505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32" y="458393"/>
            <a:ext cx="6423025" cy="42850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9839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41" y="20"/>
            <a:ext cx="9140825" cy="3559969"/>
          </a:xfrm>
          <a:prstGeom prst="rect">
            <a:avLst/>
          </a:prstGeom>
          <a:gradFill rotWithShape="0">
            <a:gsLst>
              <a:gs pos="0">
                <a:srgbClr val="AAB9DA"/>
              </a:gs>
              <a:gs pos="100000">
                <a:srgbClr val="AAB9DA">
                  <a:gamma/>
                  <a:tint val="0"/>
                  <a:invGamma/>
                </a:srgbClr>
              </a:gs>
            </a:gsLst>
            <a:lin ang="5400000" scaled="1"/>
          </a:gradFill>
          <a:ln w="9525">
            <a:noFill/>
            <a:miter lim="800000"/>
            <a:headEnd/>
            <a:tailEnd/>
          </a:ln>
          <a:effectLst/>
        </p:spPr>
        <p:txBody>
          <a:bodyPr wrap="none" anchor="ctr"/>
          <a:lstStyle/>
          <a:p>
            <a:pPr>
              <a:buFont typeface="Arial" pitchFamily="34" charset="0"/>
              <a:buNone/>
              <a:defRPr/>
            </a:pPr>
            <a:endParaRPr lang="en-US">
              <a:latin typeface="Arial" pitchFamily="34" charset="0"/>
              <a:ea typeface="Myriad"/>
              <a:cs typeface="Myriad"/>
            </a:endParaRPr>
          </a:p>
        </p:txBody>
      </p:sp>
      <p:pic>
        <p:nvPicPr>
          <p:cNvPr id="5" name="Picture 3" descr="Grid_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3449262"/>
            <a:ext cx="9144001" cy="143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4"/>
          <p:cNvGrpSpPr>
            <a:grpSpLocks/>
          </p:cNvGrpSpPr>
          <p:nvPr/>
        </p:nvGrpSpPr>
        <p:grpSpPr bwMode="auto">
          <a:xfrm>
            <a:off x="41" y="4849543"/>
            <a:ext cx="9140825" cy="294084"/>
            <a:chOff x="0" y="4064"/>
            <a:chExt cx="5758" cy="247"/>
          </a:xfrm>
        </p:grpSpPr>
        <p:sp>
          <p:nvSpPr>
            <p:cNvPr id="7" name="Rectangle 5"/>
            <p:cNvSpPr>
              <a:spLocks noChangeArrowheads="1"/>
            </p:cNvSpPr>
            <p:nvPr/>
          </p:nvSpPr>
          <p:spPr bwMode="auto">
            <a:xfrm>
              <a:off x="0" y="4110"/>
              <a:ext cx="5758" cy="201"/>
            </a:xfrm>
            <a:prstGeom prst="rect">
              <a:avLst/>
            </a:prstGeom>
            <a:solidFill>
              <a:srgbClr val="000000"/>
            </a:solidFill>
            <a:ln w="9525">
              <a:noFill/>
              <a:miter lim="800000"/>
              <a:headEnd/>
              <a:tailEnd/>
            </a:ln>
            <a:effectLst/>
          </p:spPr>
          <p:txBody>
            <a:bodyPr wrap="none" anchor="ctr"/>
            <a:lstStyle/>
            <a:p>
              <a:pPr>
                <a:buFont typeface="Arial" pitchFamily="34" charset="0"/>
                <a:buNone/>
                <a:defRPr/>
              </a:pPr>
              <a:endParaRPr lang="en-US">
                <a:latin typeface="Arial" pitchFamily="34" charset="0"/>
                <a:ea typeface="Myriad"/>
                <a:cs typeface="Myriad"/>
              </a:endParaRPr>
            </a:p>
          </p:txBody>
        </p:sp>
        <p:sp>
          <p:nvSpPr>
            <p:cNvPr id="8" name="Text Box 6"/>
            <p:cNvSpPr txBox="1">
              <a:spLocks noChangeArrowheads="1"/>
            </p:cNvSpPr>
            <p:nvPr/>
          </p:nvSpPr>
          <p:spPr bwMode="auto">
            <a:xfrm>
              <a:off x="2668" y="4064"/>
              <a:ext cx="424" cy="233"/>
            </a:xfrm>
            <a:prstGeom prst="rect">
              <a:avLst/>
            </a:prstGeom>
            <a:noFill/>
            <a:ln w="9525">
              <a:noFill/>
              <a:miter lim="800000"/>
              <a:headEnd/>
              <a:tailEnd/>
            </a:ln>
            <a:effectLst/>
          </p:spPr>
          <p:txBody>
            <a:bodyPr anchor="b">
              <a:spAutoFit/>
            </a:bodyPr>
            <a:lstStyle>
              <a:lvl1pPr eaLnBrk="0" hangingPunct="0">
                <a:defRPr sz="1200">
                  <a:solidFill>
                    <a:srgbClr val="006699"/>
                  </a:solidFill>
                  <a:latin typeface="Arial" charset="0"/>
                  <a:ea typeface="ＭＳ Ｐゴシック" charset="0"/>
                  <a:cs typeface="Myriad" charset="0"/>
                </a:defRPr>
              </a:lvl1pPr>
              <a:lvl2pPr marL="742950" indent="-285750" eaLnBrk="0" hangingPunct="0">
                <a:defRPr sz="1200">
                  <a:solidFill>
                    <a:srgbClr val="006699"/>
                  </a:solidFill>
                  <a:latin typeface="Arial" charset="0"/>
                  <a:ea typeface="Myriad" charset="0"/>
                  <a:cs typeface="Myriad" charset="0"/>
                </a:defRPr>
              </a:lvl2pPr>
              <a:lvl3pPr marL="1143000" indent="-228600" eaLnBrk="0" hangingPunct="0">
                <a:defRPr sz="1200">
                  <a:solidFill>
                    <a:srgbClr val="006699"/>
                  </a:solidFill>
                  <a:latin typeface="Arial" charset="0"/>
                  <a:ea typeface="Myriad" charset="0"/>
                  <a:cs typeface="Myriad" charset="0"/>
                </a:defRPr>
              </a:lvl3pPr>
              <a:lvl4pPr marL="1600200" indent="-228600" eaLnBrk="0" hangingPunct="0">
                <a:defRPr sz="1200">
                  <a:solidFill>
                    <a:srgbClr val="006699"/>
                  </a:solidFill>
                  <a:latin typeface="Arial" charset="0"/>
                  <a:ea typeface="Myriad" charset="0"/>
                  <a:cs typeface="Myriad" charset="0"/>
                </a:defRPr>
              </a:lvl4pPr>
              <a:lvl5pPr marL="2057400" indent="-228600" eaLnBrk="0" hangingPunct="0">
                <a:defRPr sz="1200">
                  <a:solidFill>
                    <a:srgbClr val="006699"/>
                  </a:solidFill>
                  <a:latin typeface="Arial" charset="0"/>
                  <a:ea typeface="Myriad" charset="0"/>
                  <a:cs typeface="Myriad" charset="0"/>
                </a:defRPr>
              </a:lvl5pPr>
              <a:lvl6pPr marL="25146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6pPr>
              <a:lvl7pPr marL="29718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7pPr>
              <a:lvl8pPr marL="34290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8pPr>
              <a:lvl9pPr marL="38862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9pPr>
            </a:lstStyle>
            <a:p>
              <a:pPr>
                <a:spcBef>
                  <a:spcPct val="50000"/>
                </a:spcBef>
                <a:buClrTx/>
                <a:buFontTx/>
                <a:buNone/>
              </a:pPr>
              <a:fld id="{2E24D1A8-7E0F-754C-99EC-9BBC862800B4}" type="slidenum">
                <a:rPr lang="en-US">
                  <a:solidFill>
                    <a:schemeClr val="tx2"/>
                  </a:solidFill>
                  <a:cs typeface="Arial" charset="0"/>
                </a:rPr>
                <a:pPr>
                  <a:spcBef>
                    <a:spcPct val="50000"/>
                  </a:spcBef>
                  <a:buClrTx/>
                  <a:buFontTx/>
                  <a:buNone/>
                </a:pPr>
                <a:t>‹#›</a:t>
              </a:fld>
              <a:endParaRPr lang="en-US">
                <a:solidFill>
                  <a:schemeClr val="tx2"/>
                </a:solidFill>
                <a:cs typeface="Arial" charset="0"/>
              </a:endParaRPr>
            </a:p>
          </p:txBody>
        </p:sp>
        <p:pic>
          <p:nvPicPr>
            <p:cNvPr id="9" name="Picture 7" descr="IBM B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 y="4135"/>
              <a:ext cx="401"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8"/>
          <p:cNvSpPr>
            <a:spLocks noChangeArrowheads="1"/>
          </p:cNvSpPr>
          <p:nvPr/>
        </p:nvSpPr>
        <p:spPr bwMode="auto">
          <a:xfrm>
            <a:off x="41" y="4872057"/>
            <a:ext cx="9140825" cy="34529"/>
          </a:xfrm>
          <a:prstGeom prst="rect">
            <a:avLst/>
          </a:prstGeom>
          <a:gradFill rotWithShape="0">
            <a:gsLst>
              <a:gs pos="0">
                <a:srgbClr val="007576"/>
              </a:gs>
              <a:gs pos="50000">
                <a:srgbClr val="87D300"/>
              </a:gs>
              <a:gs pos="100000">
                <a:srgbClr val="007576"/>
              </a:gs>
            </a:gsLst>
            <a:lin ang="0" scaled="1"/>
          </a:gradFill>
          <a:ln w="9525">
            <a:noFill/>
            <a:miter lim="800000"/>
            <a:headEnd/>
            <a:tailEnd/>
          </a:ln>
          <a:effectLst/>
        </p:spPr>
        <p:txBody>
          <a:bodyPr wrap="none" anchor="ctr"/>
          <a:lstStyle/>
          <a:p>
            <a:pPr eaLnBrk="0" hangingPunct="0">
              <a:buClrTx/>
              <a:buFontTx/>
              <a:buNone/>
              <a:defRPr/>
            </a:pPr>
            <a:endParaRPr lang="en-US" sz="2400">
              <a:solidFill>
                <a:schemeClr val="tx1"/>
              </a:solidFill>
              <a:latin typeface="Times" pitchFamily="18" charset="0"/>
              <a:ea typeface="Myriad"/>
              <a:cs typeface="Arial" pitchFamily="34" charset="0"/>
            </a:endParaRPr>
          </a:p>
        </p:txBody>
      </p:sp>
      <p:sp>
        <p:nvSpPr>
          <p:cNvPr id="11" name="Rectangle 13"/>
          <p:cNvSpPr>
            <a:spLocks noChangeArrowheads="1"/>
          </p:cNvSpPr>
          <p:nvPr userDrawn="1"/>
        </p:nvSpPr>
        <p:spPr bwMode="black">
          <a:xfrm>
            <a:off x="2424113" y="4929208"/>
            <a:ext cx="4970462" cy="246221"/>
          </a:xfrm>
          <a:prstGeom prst="rect">
            <a:avLst/>
          </a:prstGeom>
          <a:noFill/>
          <a:ln w="9525">
            <a:noFill/>
            <a:miter lim="800000"/>
            <a:headEnd/>
            <a:tailEnd/>
          </a:ln>
          <a:effectLst/>
        </p:spPr>
        <p:txBody>
          <a:bodyPr>
            <a:spAutoFit/>
          </a:bodyPr>
          <a:lstStyle/>
          <a:p>
            <a:pPr eaLnBrk="0" hangingPunct="0">
              <a:buClrTx/>
              <a:buFontTx/>
              <a:buNone/>
            </a:pPr>
            <a:r>
              <a:rPr lang="en-US" sz="1000">
                <a:solidFill>
                  <a:srgbClr val="B2B2B2"/>
                </a:solidFill>
                <a:cs typeface="Arial" charset="0"/>
              </a:rPr>
              <a:t>Mandy Chessell     		© 2008 IBM Corporation</a:t>
            </a:r>
          </a:p>
        </p:txBody>
      </p:sp>
      <p:sp>
        <p:nvSpPr>
          <p:cNvPr id="12" name="Rectangle 3"/>
          <p:cNvSpPr>
            <a:spLocks noChangeArrowheads="1"/>
          </p:cNvSpPr>
          <p:nvPr userDrawn="1"/>
        </p:nvSpPr>
        <p:spPr bwMode="auto">
          <a:xfrm>
            <a:off x="41" y="685815"/>
            <a:ext cx="9140825" cy="34529"/>
          </a:xfrm>
          <a:prstGeom prst="rect">
            <a:avLst/>
          </a:prstGeom>
          <a:gradFill rotWithShape="0">
            <a:gsLst>
              <a:gs pos="0">
                <a:srgbClr val="007576"/>
              </a:gs>
              <a:gs pos="50000">
                <a:srgbClr val="87D300"/>
              </a:gs>
              <a:gs pos="100000">
                <a:srgbClr val="007576"/>
              </a:gs>
            </a:gsLst>
            <a:lin ang="0" scaled="1"/>
          </a:gradFill>
          <a:ln w="9525">
            <a:noFill/>
            <a:miter lim="800000"/>
            <a:headEnd/>
            <a:tailEnd/>
          </a:ln>
          <a:effectLst/>
        </p:spPr>
        <p:txBody>
          <a:bodyPr wrap="none" anchor="ctr"/>
          <a:lstStyle/>
          <a:p>
            <a:pPr eaLnBrk="0" hangingPunct="0">
              <a:buClrTx/>
              <a:buFontTx/>
              <a:buNone/>
              <a:defRPr/>
            </a:pPr>
            <a:endParaRPr lang="en-US" sz="2400">
              <a:solidFill>
                <a:schemeClr val="tx1"/>
              </a:solidFill>
              <a:latin typeface="Times" pitchFamily="18" charset="0"/>
              <a:ea typeface="Myriad"/>
              <a:cs typeface="Arial" pitchFamily="34" charset="0"/>
            </a:endParaRPr>
          </a:p>
        </p:txBody>
      </p:sp>
      <p:sp>
        <p:nvSpPr>
          <p:cNvPr id="13" name="Slide Number Placeholder 4"/>
          <p:cNvSpPr txBox="1">
            <a:spLocks noGrp="1"/>
          </p:cNvSpPr>
          <p:nvPr userDrawn="1"/>
        </p:nvSpPr>
        <p:spPr bwMode="black">
          <a:xfrm>
            <a:off x="8137525" y="4902994"/>
            <a:ext cx="820738" cy="24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200">
                <a:solidFill>
                  <a:srgbClr val="006699"/>
                </a:solidFill>
                <a:latin typeface="Arial" charset="0"/>
                <a:ea typeface="ＭＳ Ｐゴシック" charset="0"/>
                <a:cs typeface="Myriad" charset="0"/>
              </a:defRPr>
            </a:lvl1pPr>
            <a:lvl2pPr marL="742950" indent="-285750" eaLnBrk="0" hangingPunct="0">
              <a:defRPr sz="1200">
                <a:solidFill>
                  <a:srgbClr val="006699"/>
                </a:solidFill>
                <a:latin typeface="Arial" charset="0"/>
                <a:ea typeface="Myriad" charset="0"/>
                <a:cs typeface="Myriad" charset="0"/>
              </a:defRPr>
            </a:lvl2pPr>
            <a:lvl3pPr marL="1143000" indent="-228600" eaLnBrk="0" hangingPunct="0">
              <a:defRPr sz="1200">
                <a:solidFill>
                  <a:srgbClr val="006699"/>
                </a:solidFill>
                <a:latin typeface="Arial" charset="0"/>
                <a:ea typeface="Myriad" charset="0"/>
                <a:cs typeface="Myriad" charset="0"/>
              </a:defRPr>
            </a:lvl3pPr>
            <a:lvl4pPr marL="1600200" indent="-228600" eaLnBrk="0" hangingPunct="0">
              <a:defRPr sz="1200">
                <a:solidFill>
                  <a:srgbClr val="006699"/>
                </a:solidFill>
                <a:latin typeface="Arial" charset="0"/>
                <a:ea typeface="Myriad" charset="0"/>
                <a:cs typeface="Myriad" charset="0"/>
              </a:defRPr>
            </a:lvl4pPr>
            <a:lvl5pPr marL="2057400" indent="-228600" eaLnBrk="0" hangingPunct="0">
              <a:defRPr sz="1200">
                <a:solidFill>
                  <a:srgbClr val="006699"/>
                </a:solidFill>
                <a:latin typeface="Arial" charset="0"/>
                <a:ea typeface="Myriad" charset="0"/>
                <a:cs typeface="Myriad" charset="0"/>
              </a:defRPr>
            </a:lvl5pPr>
            <a:lvl6pPr marL="25146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6pPr>
            <a:lvl7pPr marL="29718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7pPr>
            <a:lvl8pPr marL="34290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8pPr>
            <a:lvl9pPr marL="38862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9pPr>
          </a:lstStyle>
          <a:p>
            <a:pPr algn="r" eaLnBrk="1" hangingPunct="1">
              <a:spcBef>
                <a:spcPct val="50000"/>
              </a:spcBef>
              <a:buClrTx/>
              <a:buFontTx/>
              <a:buNone/>
            </a:pPr>
            <a:fld id="{2C40B5A1-92AA-6F40-BDB5-C624D4B6CBB9}" type="slidenum">
              <a:rPr lang="en-US" sz="1000" b="1">
                <a:solidFill>
                  <a:srgbClr val="FFFFFF"/>
                </a:solidFill>
                <a:cs typeface="Arial" charset="0"/>
              </a:rPr>
              <a:pPr algn="r" eaLnBrk="1" hangingPunct="1">
                <a:spcBef>
                  <a:spcPct val="50000"/>
                </a:spcBef>
                <a:buClrTx/>
                <a:buFontTx/>
                <a:buNone/>
              </a:pPr>
              <a:t>‹#›</a:t>
            </a:fld>
            <a:endParaRPr lang="en-US" sz="1000" b="1">
              <a:solidFill>
                <a:srgbClr val="FFFFFF"/>
              </a:solidFill>
              <a:cs typeface="Arial" charset="0"/>
            </a:endParaRPr>
          </a:p>
        </p:txBody>
      </p:sp>
      <p:sp>
        <p:nvSpPr>
          <p:cNvPr id="222217" name="Rectangle 9"/>
          <p:cNvSpPr>
            <a:spLocks noGrp="1" noChangeArrowheads="1"/>
          </p:cNvSpPr>
          <p:nvPr>
            <p:ph type="subTitle" sz="quarter" idx="1"/>
          </p:nvPr>
        </p:nvSpPr>
        <p:spPr>
          <a:xfrm>
            <a:off x="563575" y="2583656"/>
            <a:ext cx="8016875" cy="1285875"/>
          </a:xfrm>
        </p:spPr>
        <p:txBody>
          <a:bodyPr lIns="82314" tIns="41157" rIns="82314" bIns="41157" anchorCtr="1"/>
          <a:lstStyle>
            <a:lvl1pPr marL="0" indent="0" algn="ctr">
              <a:lnSpc>
                <a:spcPct val="85000"/>
              </a:lnSpc>
              <a:spcBef>
                <a:spcPct val="25000"/>
              </a:spcBef>
              <a:buFont typeface="Wingdings" pitchFamily="2" charset="2"/>
              <a:buNone/>
              <a:defRPr sz="3400"/>
            </a:lvl1pPr>
          </a:lstStyle>
          <a:p>
            <a:r>
              <a:rPr lang="en-US"/>
              <a:t>Click to edit Master subtitle style</a:t>
            </a:r>
          </a:p>
        </p:txBody>
      </p:sp>
      <p:sp>
        <p:nvSpPr>
          <p:cNvPr id="222218" name="Rectangle 10"/>
          <p:cNvSpPr>
            <a:spLocks noGrp="1" noChangeArrowheads="1"/>
          </p:cNvSpPr>
          <p:nvPr>
            <p:ph type="ctrTitle"/>
          </p:nvPr>
        </p:nvSpPr>
        <p:spPr>
          <a:xfrm>
            <a:off x="562016" y="1297802"/>
            <a:ext cx="8018463" cy="1156097"/>
          </a:xfrm>
        </p:spPr>
        <p:txBody>
          <a:bodyPr anchorCtr="1"/>
          <a:lstStyle>
            <a:lvl1pPr algn="ctr">
              <a:defRPr sz="3300"/>
            </a:lvl1pPr>
          </a:lstStyle>
          <a:p>
            <a:r>
              <a:rPr lang="en-US"/>
              <a:t>Click to edit Master title style</a:t>
            </a:r>
          </a:p>
        </p:txBody>
      </p:sp>
    </p:spTree>
    <p:extLst>
      <p:ext uri="{BB962C8B-B14F-4D97-AF65-F5344CB8AC3E}">
        <p14:creationId xmlns:p14="http://schemas.microsoft.com/office/powerpoint/2010/main" val="216731449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opic + One Liner +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3074" name="Picture 2" descr="C:\Users\IBM_AD~1\AppData\Local\Temp\SNAGHTML64559b4.PNG">
            <a:extLst>
              <a:ext uri="{FF2B5EF4-FFF2-40B4-BE49-F238E27FC236}">
                <a16:creationId xmlns="" xmlns:a16="http://schemas.microsoft.com/office/drawing/2014/main" id="{C749FFC4-4E43-4D75-B24A-A1490A21FEEE}"/>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4" y="0"/>
            <a:ext cx="4143375"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p:cNvSpPr>
            <a:spLocks noGrp="1"/>
          </p:cNvSpPr>
          <p:nvPr>
            <p:ph type="sldNum" sz="quarter" idx="12"/>
          </p:nvPr>
        </p:nvSpPr>
        <p:spPr>
          <a:xfrm>
            <a:off x="7006590" y="4937760"/>
            <a:ext cx="2057400" cy="205740"/>
          </a:xfrm>
          <a:prstGeom prst="rect">
            <a:avLst/>
          </a:prstGeom>
        </p:spPr>
        <p:txBody>
          <a:bodyPr lIns="68580" tIns="34290" rIns="68580" bIns="34290"/>
          <a:lstStyle>
            <a:lvl1pPr algn="r">
              <a:defRPr sz="900">
                <a:solidFill>
                  <a:schemeClr val="tx1"/>
                </a:solidFill>
                <a:latin typeface="Arial" charset="0"/>
                <a:ea typeface="Arial" charset="0"/>
                <a:cs typeface="Arial" charset="0"/>
              </a:defRPr>
            </a:lvl1pPr>
          </a:lstStyle>
          <a:p>
            <a:fld id="{FFF8894C-962F-4043-BDE4-6CA2ABEDD0B4}" type="slidenum">
              <a:rPr lang="en-US" smtClean="0"/>
              <a:pPr/>
              <a:t>‹#›</a:t>
            </a:fld>
            <a:endParaRPr lang="en-US" dirty="0"/>
          </a:p>
        </p:txBody>
      </p:sp>
      <p:sp>
        <p:nvSpPr>
          <p:cNvPr id="7" name="Rectangle 6">
            <a:extLst>
              <a:ext uri="{FF2B5EF4-FFF2-40B4-BE49-F238E27FC236}">
                <a16:creationId xmlns="" xmlns:a16="http://schemas.microsoft.com/office/drawing/2014/main" id="{C21C880E-D38B-4832-87A4-938DD1058D05}"/>
              </a:ext>
            </a:extLst>
          </p:cNvPr>
          <p:cNvSpPr/>
          <p:nvPr userDrawn="1"/>
        </p:nvSpPr>
        <p:spPr>
          <a:xfrm>
            <a:off x="270" y="0"/>
            <a:ext cx="4143375" cy="5143500"/>
          </a:xfrm>
          <a:prstGeom prst="rect">
            <a:avLst/>
          </a:prstGeom>
          <a:gradFill>
            <a:gsLst>
              <a:gs pos="14000">
                <a:srgbClr val="FFFFFF">
                  <a:alpha val="74000"/>
                </a:srgbClr>
              </a:gs>
              <a:gs pos="0">
                <a:schemeClr val="bg1">
                  <a:alpha val="0"/>
                </a:schemeClr>
              </a:gs>
              <a:gs pos="74000">
                <a:schemeClr val="bg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6" name="Footer Placeholder 4"/>
          <p:cNvSpPr>
            <a:spLocks noGrp="1"/>
          </p:cNvSpPr>
          <p:nvPr>
            <p:ph type="ftr" sz="quarter" idx="11"/>
          </p:nvPr>
        </p:nvSpPr>
        <p:spPr>
          <a:xfrm>
            <a:off x="120832" y="4903710"/>
            <a:ext cx="3086100" cy="273844"/>
          </a:xfrm>
          <a:prstGeom prst="rect">
            <a:avLst/>
          </a:prstGeom>
        </p:spPr>
        <p:txBody>
          <a:bodyPr lIns="68580" tIns="34290" rIns="68580" bIns="34290"/>
          <a:lstStyle>
            <a:lvl1pPr>
              <a:defRPr sz="900">
                <a:solidFill>
                  <a:schemeClr val="tx1"/>
                </a:solidFill>
                <a:latin typeface="Arial" charset="0"/>
                <a:ea typeface="Arial" charset="0"/>
                <a:cs typeface="Arial" charset="0"/>
              </a:defRPr>
            </a:lvl1pPr>
          </a:lstStyle>
          <a:p>
            <a:endParaRPr lang="en-US" dirty="0"/>
          </a:p>
        </p:txBody>
      </p:sp>
      <p:sp>
        <p:nvSpPr>
          <p:cNvPr id="3" name="Text Placeholder 2"/>
          <p:cNvSpPr>
            <a:spLocks noGrp="1"/>
          </p:cNvSpPr>
          <p:nvPr>
            <p:ph type="body" sz="quarter" idx="13" hasCustomPrompt="1"/>
          </p:nvPr>
        </p:nvSpPr>
        <p:spPr>
          <a:xfrm>
            <a:off x="382201" y="520324"/>
            <a:ext cx="7465219" cy="394097"/>
          </a:xfrm>
          <a:prstGeom prst="rect">
            <a:avLst/>
          </a:prstGeom>
        </p:spPr>
        <p:txBody>
          <a:bodyPr>
            <a:normAutofit/>
          </a:bodyPr>
          <a:lstStyle>
            <a:lvl1pPr marL="0" indent="0">
              <a:buNone/>
              <a:defRPr sz="2400" b="1" baseline="0">
                <a:latin typeface="+mj-lt"/>
              </a:defRPr>
            </a:lvl1pPr>
          </a:lstStyle>
          <a:p>
            <a:pPr lvl="0"/>
            <a:r>
              <a:rPr lang="en-US" dirty="0"/>
              <a:t>Edit Title</a:t>
            </a:r>
          </a:p>
        </p:txBody>
      </p:sp>
      <p:sp>
        <p:nvSpPr>
          <p:cNvPr id="11" name="Text Placeholder 10"/>
          <p:cNvSpPr>
            <a:spLocks noGrp="1"/>
          </p:cNvSpPr>
          <p:nvPr>
            <p:ph type="body" sz="quarter" idx="14"/>
          </p:nvPr>
        </p:nvSpPr>
        <p:spPr>
          <a:xfrm>
            <a:off x="514350" y="1434725"/>
            <a:ext cx="8172450" cy="3434951"/>
          </a:xfrm>
          <a:prstGeom prst="rect">
            <a:avLst/>
          </a:prstGeom>
        </p:spPr>
        <p:txBody>
          <a:bodyPr>
            <a:normAutofit/>
          </a:bodyPr>
          <a:lstStyle>
            <a:lvl1pPr marL="258366" indent="-258366">
              <a:buFont typeface="Arial" charset="0"/>
              <a:buChar char="•"/>
              <a:tabLst/>
              <a:defRPr/>
            </a:lvl1pPr>
            <a:lvl2pPr marL="476250" indent="-217885">
              <a:buFont typeface="Arial" charset="0"/>
              <a:buChar char="•"/>
              <a:tabLst/>
              <a:defRPr/>
            </a:lvl2pPr>
            <a:lvl3pPr marL="692944" indent="-216694">
              <a:buFont typeface="Arial" charset="0"/>
              <a:buChar char="•"/>
              <a:tabLst/>
              <a:defRPr/>
            </a:lvl3pPr>
            <a:lvl4pPr marL="900113" indent="-207169">
              <a:buFont typeface="Arial" charset="0"/>
              <a:buChar char="•"/>
              <a:tabLst/>
              <a:defRPr/>
            </a:lvl4pPr>
            <a:lvl5pPr marL="1117997" indent="-217885">
              <a:buFont typeface="Arial"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hasCustomPrompt="1"/>
          </p:nvPr>
        </p:nvSpPr>
        <p:spPr>
          <a:xfrm>
            <a:off x="514350" y="971550"/>
            <a:ext cx="8172450" cy="342900"/>
          </a:xfrm>
          <a:prstGeom prst="rect">
            <a:avLst/>
          </a:prstGeom>
        </p:spPr>
        <p:txBody>
          <a:bodyPr>
            <a:normAutofit/>
          </a:bodyPr>
          <a:lstStyle>
            <a:lvl1pPr marL="0" indent="0">
              <a:buNone/>
              <a:defRPr b="1"/>
            </a:lvl1pPr>
          </a:lstStyle>
          <a:p>
            <a:pPr lvl="0"/>
            <a:r>
              <a:rPr lang="en-US" dirty="0"/>
              <a:t>Click to edit one-liner</a:t>
            </a:r>
          </a:p>
        </p:txBody>
      </p:sp>
    </p:spTree>
    <p:extLst>
      <p:ext uri="{BB962C8B-B14F-4D97-AF65-F5344CB8AC3E}">
        <p14:creationId xmlns:p14="http://schemas.microsoft.com/office/powerpoint/2010/main" val="3431630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682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4" descr="cover-wallerpaper"/>
          <p:cNvPicPr>
            <a:picLocks noChangeAspect="1" noChangeArrowheads="1"/>
          </p:cNvPicPr>
          <p:nvPr userDrawn="1"/>
        </p:nvPicPr>
        <p:blipFill>
          <a:blip r:embed="rId2" cstate="print"/>
          <a:srcRect/>
          <a:stretch>
            <a:fillRect/>
          </a:stretch>
        </p:blipFill>
        <p:spPr bwMode="auto">
          <a:xfrm>
            <a:off x="0" y="50"/>
            <a:ext cx="9144000" cy="3186113"/>
          </a:xfrm>
          <a:prstGeom prst="rect">
            <a:avLst/>
          </a:prstGeom>
          <a:noFill/>
        </p:spPr>
      </p:pic>
      <p:sp>
        <p:nvSpPr>
          <p:cNvPr id="2" name="Title 1"/>
          <p:cNvSpPr>
            <a:spLocks noGrp="1"/>
          </p:cNvSpPr>
          <p:nvPr>
            <p:ph type="title"/>
          </p:nvPr>
        </p:nvSpPr>
        <p:spPr>
          <a:xfrm>
            <a:off x="722313" y="3305176"/>
            <a:ext cx="7772400" cy="1021556"/>
          </a:xfrm>
        </p:spPr>
        <p:txBody>
          <a:bodyPr/>
          <a:lstStyle>
            <a:lvl1pPr algn="l">
              <a:defRPr sz="4000" b="1" cap="small">
                <a:solidFill>
                  <a:srgbClr val="00B0DA"/>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08957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8776"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080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8776" y="1400862"/>
            <a:ext cx="4305300" cy="3342588"/>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 name="Straight Connector 5"/>
          <p:cNvCxnSpPr/>
          <p:nvPr userDrawn="1"/>
        </p:nvCxnSpPr>
        <p:spPr bwMode="auto">
          <a:xfrm>
            <a:off x="4546170" y="1027301"/>
            <a:ext cx="0" cy="371615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TextBox 13"/>
          <p:cNvSpPr txBox="1"/>
          <p:nvPr userDrawn="1"/>
        </p:nvSpPr>
        <p:spPr bwMode="auto">
          <a:xfrm>
            <a:off x="4594178" y="971265"/>
            <a:ext cx="800219" cy="400110"/>
          </a:xfrm>
          <a:prstGeom prst="rect">
            <a:avLst/>
          </a:prstGeom>
          <a:noFill/>
          <a:ln w="9525">
            <a:noFill/>
            <a:miter lim="800000"/>
            <a:headEnd/>
            <a:tailEnd/>
          </a:ln>
        </p:spPr>
        <p:txBody>
          <a:bodyPr wrap="none" rtlCol="0">
            <a:prstTxWarp prst="textNoShape">
              <a:avLst/>
            </a:prstTxWarp>
            <a:spAutoFit/>
          </a:bodyPr>
          <a:lstStyle/>
          <a:p>
            <a:r>
              <a:rPr lang="en-US" sz="2000" b="1" cap="small" dirty="0" smtClean="0">
                <a:latin typeface="Calibri" pitchFamily="-1" charset="0"/>
              </a:rPr>
              <a:t>Notes</a:t>
            </a:r>
            <a:endParaRPr lang="en-US" sz="2000" b="1" cap="small" dirty="0">
              <a:latin typeface="Calibri" pitchFamily="-1" charset="0"/>
            </a:endParaRPr>
          </a:p>
        </p:txBody>
      </p:sp>
    </p:spTree>
    <p:extLst>
      <p:ext uri="{BB962C8B-B14F-4D97-AF65-F5344CB8AC3E}">
        <p14:creationId xmlns:p14="http://schemas.microsoft.com/office/powerpoint/2010/main" val="23160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92" y="1039267"/>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5033" y="1039267"/>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itle 1"/>
          <p:cNvSpPr>
            <a:spLocks noGrp="1"/>
          </p:cNvSpPr>
          <p:nvPr>
            <p:ph type="title"/>
          </p:nvPr>
        </p:nvSpPr>
        <p:spPr>
          <a:xfrm>
            <a:off x="152501" y="122259"/>
            <a:ext cx="8766175" cy="857250"/>
          </a:xfrm>
        </p:spPr>
        <p:txBody>
          <a:bodyPr/>
          <a:lstStyle/>
          <a:p>
            <a:r>
              <a:rPr lang="en-US" smtClean="0"/>
              <a:t>Click to edit Master title style</a:t>
            </a:r>
            <a:endParaRPr lang="en-US"/>
          </a:p>
        </p:txBody>
      </p:sp>
      <p:sp>
        <p:nvSpPr>
          <p:cNvPr id="9" name="Content Placeholder 2"/>
          <p:cNvSpPr>
            <a:spLocks noGrp="1"/>
          </p:cNvSpPr>
          <p:nvPr>
            <p:ph sz="half" idx="10"/>
          </p:nvPr>
        </p:nvSpPr>
        <p:spPr>
          <a:xfrm>
            <a:off x="152400" y="1568967"/>
            <a:ext cx="4305300" cy="3174484"/>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3"/>
          <p:cNvSpPr>
            <a:spLocks noGrp="1"/>
          </p:cNvSpPr>
          <p:nvPr>
            <p:ph sz="half" idx="2"/>
          </p:nvPr>
        </p:nvSpPr>
        <p:spPr>
          <a:xfrm>
            <a:off x="4628776" y="1568967"/>
            <a:ext cx="4305300" cy="3174484"/>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529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9616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69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485796"/>
            <a:ext cx="3008313" cy="590549"/>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485826"/>
            <a:ext cx="5111750" cy="4108847"/>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225582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501" y="122259"/>
            <a:ext cx="8766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52400" y="1027300"/>
            <a:ext cx="8763000" cy="366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6"/>
          <p:cNvSpPr>
            <a:spLocks noChangeArrowheads="1"/>
          </p:cNvSpPr>
          <p:nvPr/>
        </p:nvSpPr>
        <p:spPr bwMode="black">
          <a:xfrm>
            <a:off x="942711" y="4847393"/>
            <a:ext cx="7489340" cy="23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algn="ctr"/>
            <a:r>
              <a:rPr lang="en-US" sz="900" dirty="0" smtClean="0"/>
              <a:t>Apache Atlas as an open innovation</a:t>
            </a:r>
            <a:r>
              <a:rPr lang="en-US" sz="900" baseline="0" dirty="0" smtClean="0"/>
              <a:t> platform for metadata management and governance</a:t>
            </a:r>
            <a:endParaRPr lang="en-US" sz="900" dirty="0"/>
          </a:p>
        </p:txBody>
      </p:sp>
      <p:sp>
        <p:nvSpPr>
          <p:cNvPr id="1029" name="Rectangle 28"/>
          <p:cNvSpPr>
            <a:spLocks noChangeArrowheads="1"/>
          </p:cNvSpPr>
          <p:nvPr/>
        </p:nvSpPr>
        <p:spPr bwMode="auto">
          <a:xfrm>
            <a:off x="171450" y="4842274"/>
            <a:ext cx="55245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F091D6-E071-E94F-94FB-0E5E1C6295C6}" type="slidenum">
              <a:rPr lang="en-US" sz="1000"/>
              <a:pPr/>
              <a:t>‹#›</a:t>
            </a:fld>
            <a:endParaRPr lang="en-US" sz="1000"/>
          </a:p>
        </p:txBody>
      </p:sp>
      <p:pic>
        <p:nvPicPr>
          <p:cNvPr id="9" name="Picture 53" descr="IBM-logo-50-black"/>
          <p:cNvPicPr>
            <a:picLocks noChangeAspect="1" noChangeArrowheads="1"/>
          </p:cNvPicPr>
          <p:nvPr userDrawn="1"/>
        </p:nvPicPr>
        <p:blipFill>
          <a:blip r:embed="rId16" cstate="print"/>
          <a:srcRect/>
          <a:stretch>
            <a:fillRect/>
          </a:stretch>
        </p:blipFill>
        <p:spPr bwMode="auto">
          <a:xfrm>
            <a:off x="8716963" y="4552951"/>
            <a:ext cx="215900" cy="433388"/>
          </a:xfrm>
          <a:prstGeom prst="rect">
            <a:avLst/>
          </a:prstGeom>
          <a:noFill/>
        </p:spPr>
      </p:pic>
    </p:spTree>
  </p:cSld>
  <p:clrMap bg1="lt1" tx1="dk1" bg2="lt2" tx2="dk2" accent1="accent1" accent2="accent2" accent3="accent3" accent4="accent4" accent5="accent5" accent6="accent6" hlink="hlink" folHlink="folHlink"/>
  <p:sldLayoutIdLst>
    <p:sldLayoutId id="2147485360" r:id="rId1"/>
    <p:sldLayoutId id="2147485348" r:id="rId2"/>
    <p:sldLayoutId id="2147485357" r:id="rId3"/>
    <p:sldLayoutId id="2147485349" r:id="rId4"/>
    <p:sldLayoutId id="2147485361" r:id="rId5"/>
    <p:sldLayoutId id="2147485350" r:id="rId6"/>
    <p:sldLayoutId id="2147485351" r:id="rId7"/>
    <p:sldLayoutId id="2147485352" r:id="rId8"/>
    <p:sldLayoutId id="2147485353" r:id="rId9"/>
    <p:sldLayoutId id="2147485358" r:id="rId10"/>
    <p:sldLayoutId id="2147485354" r:id="rId11"/>
    <p:sldLayoutId id="2147485355" r:id="rId12"/>
    <p:sldLayoutId id="2147485363" r:id="rId13"/>
    <p:sldLayoutId id="2147485364" r:id="rId14"/>
  </p:sldLayoutIdLst>
  <p:hf hdr="0" dt="0"/>
  <p:txStyles>
    <p:titleStyle>
      <a:lvl1pPr algn="l" rtl="0" eaLnBrk="0" fontAlgn="base" hangingPunct="0">
        <a:spcBef>
          <a:spcPct val="0"/>
        </a:spcBef>
        <a:spcAft>
          <a:spcPct val="0"/>
        </a:spcAft>
        <a:defRPr sz="2400" b="1">
          <a:solidFill>
            <a:srgbClr val="00B0DA"/>
          </a:solidFill>
          <a:latin typeface="+mj-lt"/>
          <a:ea typeface="MS PGothic"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342900" indent="-342900" algn="l" rtl="0" eaLnBrk="0" fontAlgn="base" hangingPunct="0">
        <a:spcBef>
          <a:spcPct val="20000"/>
        </a:spcBef>
        <a:spcAft>
          <a:spcPct val="0"/>
        </a:spcAft>
        <a:buClr>
          <a:schemeClr val="tx1"/>
        </a:buClr>
        <a:buFont typeface="Wingdings" charset="0"/>
        <a:buChar char="§"/>
        <a:defRPr sz="2000">
          <a:solidFill>
            <a:srgbClr val="000000"/>
          </a:solidFill>
          <a:latin typeface="Calibri"/>
          <a:ea typeface="MS PGothic" pitchFamily="34" charset="-128"/>
          <a:cs typeface="Calibri"/>
        </a:defRPr>
      </a:lvl1pPr>
      <a:lvl2pPr marL="515938" indent="-173038"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2pPr>
      <a:lvl3pPr marL="804863" indent="-6350"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3pPr>
      <a:lvl4pPr marL="1430338" indent="-176213"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4pPr>
      <a:lvl5pPr marL="1719263" indent="-7938" algn="l" rtl="0" eaLnBrk="0" fontAlgn="base" hangingPunct="0">
        <a:spcBef>
          <a:spcPct val="20000"/>
        </a:spcBef>
        <a:spcAft>
          <a:spcPct val="0"/>
        </a:spcAft>
        <a:buClr>
          <a:schemeClr val="tx1"/>
        </a:buClr>
        <a:defRPr sz="1600">
          <a:solidFill>
            <a:schemeClr val="tx1"/>
          </a:solidFill>
          <a:latin typeface="Calibri"/>
          <a:ea typeface="MS PGothic" pitchFamily="34" charset="-128"/>
          <a:cs typeface="Calibri"/>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 Target="slide37.xml"/><Relationship Id="rId4" Type="http://schemas.openxmlformats.org/officeDocument/2006/relationships/slide" Target="slide50.xml"/><Relationship Id="rId5" Type="http://schemas.openxmlformats.org/officeDocument/2006/relationships/slide" Target="slide12.xml"/><Relationship Id="rId6" Type="http://schemas.openxmlformats.org/officeDocument/2006/relationships/slide" Target="slide51.xml"/><Relationship Id="rId1" Type="http://schemas.openxmlformats.org/officeDocument/2006/relationships/slideLayout" Target="../slideLayouts/slideLayout7.xml"/><Relationship Id="rId2" Type="http://schemas.openxmlformats.org/officeDocument/2006/relationships/slide" Target="slide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slide" Target="slide37.xml"/><Relationship Id="rId4" Type="http://schemas.openxmlformats.org/officeDocument/2006/relationships/slide" Target="slide50.xml"/><Relationship Id="rId5" Type="http://schemas.openxmlformats.org/officeDocument/2006/relationships/slide" Target="slide12.xml"/><Relationship Id="rId6" Type="http://schemas.openxmlformats.org/officeDocument/2006/relationships/slide" Target="slide51.xml"/><Relationship Id="rId1" Type="http://schemas.openxmlformats.org/officeDocument/2006/relationships/slideLayout" Target="../slideLayouts/slideLayout7.xml"/><Relationship Id="rId2" Type="http://schemas.openxmlformats.org/officeDocument/2006/relationships/slide" Target="slide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emf"/><Relationship Id="rId3" Type="http://schemas.openxmlformats.org/officeDocument/2006/relationships/image" Target="../media/image3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 Target="slide37.xml"/><Relationship Id="rId4" Type="http://schemas.openxmlformats.org/officeDocument/2006/relationships/slide" Target="slide50.xml"/><Relationship Id="rId5" Type="http://schemas.openxmlformats.org/officeDocument/2006/relationships/slide" Target="slide12.xml"/><Relationship Id="rId6" Type="http://schemas.openxmlformats.org/officeDocument/2006/relationships/slide" Target="slide51.xml"/><Relationship Id="rId1" Type="http://schemas.openxmlformats.org/officeDocument/2006/relationships/slideLayout" Target="../slideLayouts/slideLayout7.xml"/><Relationship Id="rId2" Type="http://schemas.openxmlformats.org/officeDocument/2006/relationships/slide" Target="slide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 Target="slide10.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odpi/data-governance" TargetMode="External"/><Relationship Id="rId4" Type="http://schemas.openxmlformats.org/officeDocument/2006/relationships/hyperlink" Target="https://www.odpi.org/projects/data-governance-pmc" TargetMode="External"/><Relationship Id="rId1" Type="http://schemas.openxmlformats.org/officeDocument/2006/relationships/slideLayout" Target="../slideLayouts/slideLayout2.xml"/><Relationship Id="rId2" Type="http://schemas.openxmlformats.org/officeDocument/2006/relationships/hyperlink" Target="https://cwiki.apache.org/confluence/display/ATLAS/Open+Metadata+and+Governanc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i="1" dirty="0" smtClean="0"/>
              <a:t>26</a:t>
            </a:r>
            <a:r>
              <a:rPr lang="en-GB" i="1" baseline="30000" dirty="0" smtClean="0"/>
              <a:t>th</a:t>
            </a:r>
            <a:r>
              <a:rPr lang="en-GB" i="1" dirty="0" smtClean="0"/>
              <a:t> </a:t>
            </a:r>
            <a:r>
              <a:rPr lang="en-GB" i="1" dirty="0" smtClean="0"/>
              <a:t> April 2018</a:t>
            </a:r>
            <a:endParaRPr lang="en-GB" i="1" dirty="0"/>
          </a:p>
        </p:txBody>
      </p:sp>
      <p:sp>
        <p:nvSpPr>
          <p:cNvPr id="3" name="Title 2"/>
          <p:cNvSpPr>
            <a:spLocks noGrp="1"/>
          </p:cNvSpPr>
          <p:nvPr>
            <p:ph type="title"/>
          </p:nvPr>
        </p:nvSpPr>
        <p:spPr/>
        <p:txBody>
          <a:bodyPr/>
          <a:lstStyle/>
          <a:p>
            <a:r>
              <a:rPr lang="en-GB" sz="3600" dirty="0" smtClean="0"/>
              <a:t>Integrating Tools, Engines and Metadata Repositories into the Open Metadata Standards</a:t>
            </a:r>
            <a:endParaRPr lang="en-GB" sz="3600" dirty="0"/>
          </a:p>
        </p:txBody>
      </p:sp>
    </p:spTree>
    <p:extLst>
      <p:ext uri="{BB962C8B-B14F-4D97-AF65-F5344CB8AC3E}">
        <p14:creationId xmlns:p14="http://schemas.microsoft.com/office/powerpoint/2010/main" val="14794393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r>
              <a:rPr lang="en-GB">
                <a:latin typeface="Arial" charset="0"/>
                <a:ea typeface="MS PGothic" charset="0"/>
              </a:rPr>
              <a:t>Scared to share</a:t>
            </a:r>
          </a:p>
        </p:txBody>
      </p:sp>
      <p:pic>
        <p:nvPicPr>
          <p:cNvPr id="9218" name="Picture 2" descr="Faith Broker 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912813"/>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825500" y="1036638"/>
            <a:ext cx="15319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400" b="1">
                <a:latin typeface="Calibri" charset="0"/>
              </a:rPr>
              <a:t>Faith Broker</a:t>
            </a:r>
          </a:p>
          <a:p>
            <a:pPr eaLnBrk="1" hangingPunct="1"/>
            <a:r>
              <a:rPr lang="en-GB" sz="1400" b="1">
                <a:latin typeface="Calibri" charset="0"/>
              </a:rPr>
              <a:t>Human Resources</a:t>
            </a:r>
          </a:p>
        </p:txBody>
      </p:sp>
      <p:sp>
        <p:nvSpPr>
          <p:cNvPr id="5" name="TextBox 1"/>
          <p:cNvSpPr txBox="1">
            <a:spLocks noChangeArrowheads="1"/>
          </p:cNvSpPr>
          <p:nvPr/>
        </p:nvSpPr>
        <p:spPr bwMode="auto">
          <a:xfrm>
            <a:off x="95250" y="1955800"/>
            <a:ext cx="8936038" cy="306388"/>
          </a:xfrm>
          <a:prstGeom prst="rect">
            <a:avLst/>
          </a:prstGeom>
          <a:solidFill>
            <a:schemeClr val="accent3">
              <a:lumMod val="20000"/>
              <a:lumOff val="80000"/>
            </a:schemeClr>
          </a:solidFill>
          <a:ln>
            <a:noFill/>
          </a:ln>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45324  </a:t>
            </a:r>
            <a:r>
              <a:rPr lang="en-US" sz="1400" dirty="0" smtClean="0">
                <a:latin typeface="Calibri" charset="0"/>
              </a:rPr>
              <a:t>300 </a:t>
            </a:r>
            <a:r>
              <a:rPr lang="en-US" sz="1400" dirty="0">
                <a:latin typeface="Calibri" charset="0"/>
              </a:rPr>
              <a:t>27 Code St Harlem NY 1 3</a:t>
            </a:r>
          </a:p>
        </p:txBody>
      </p:sp>
      <p:sp>
        <p:nvSpPr>
          <p:cNvPr id="6" name="TextBox 1"/>
          <p:cNvSpPr txBox="1">
            <a:spLocks noChangeArrowheads="1"/>
          </p:cNvSpPr>
          <p:nvPr/>
        </p:nvSpPr>
        <p:spPr bwMode="auto">
          <a:xfrm>
            <a:off x="88900" y="2189163"/>
            <a:ext cx="89233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00 3809890 3 7  Callie Quartile  328080  7432  5 New York 4 27 Data Scientist       1 56944  045 27 Code St Harlem NY 1 3</a:t>
            </a:r>
          </a:p>
        </p:txBody>
      </p:sp>
      <p:sp>
        <p:nvSpPr>
          <p:cNvPr id="7" name="TextBox 1"/>
          <p:cNvSpPr txBox="1">
            <a:spLocks noChangeArrowheads="1"/>
          </p:cNvSpPr>
          <p:nvPr/>
        </p:nvSpPr>
        <p:spPr bwMode="auto">
          <a:xfrm>
            <a:off x="98425" y="2422525"/>
            <a:ext cx="8918575" cy="306388"/>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00 3809890 1 7  Tanya Tidie       209482  4051  2 New York 4 27 Data Steward       1 43800  215 27 Code St Harlem NY 1 3</a:t>
            </a:r>
          </a:p>
        </p:txBody>
      </p:sp>
      <p:sp>
        <p:nvSpPr>
          <p:cNvPr id="9" name="Down Arrow 8"/>
          <p:cNvSpPr/>
          <p:nvPr/>
        </p:nvSpPr>
        <p:spPr>
          <a:xfrm>
            <a:off x="3683000" y="2798763"/>
            <a:ext cx="1000125" cy="285750"/>
          </a:xfrm>
          <a:prstGeom prst="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800" dirty="0">
              <a:solidFill>
                <a:srgbClr val="1F497D"/>
              </a:solidFill>
              <a:latin typeface="Calibri"/>
              <a:cs typeface="Calibri"/>
            </a:endParaRPr>
          </a:p>
        </p:txBody>
      </p:sp>
      <p:sp>
        <p:nvSpPr>
          <p:cNvPr id="13" name="TextBox 1"/>
          <p:cNvSpPr txBox="1">
            <a:spLocks noChangeArrowheads="1"/>
          </p:cNvSpPr>
          <p:nvPr/>
        </p:nvSpPr>
        <p:spPr bwMode="auto">
          <a:xfrm>
            <a:off x="73025" y="3224213"/>
            <a:ext cx="8923338" cy="307975"/>
          </a:xfrm>
          <a:prstGeom prst="rect">
            <a:avLst/>
          </a:prstGeom>
          <a:solidFill>
            <a:schemeClr val="accent3">
              <a:lumMod val="20000"/>
              <a:lumOff val="80000"/>
            </a:schemeClr>
          </a:solidFill>
          <a:ln>
            <a:noFill/>
          </a:ln>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a:t>
            </a:r>
            <a:r>
              <a:rPr lang="en-US" sz="1400" dirty="0" smtClean="0">
                <a:latin typeface="Calibri" charset="0"/>
              </a:rPr>
              <a:t>#####  ### </a:t>
            </a:r>
            <a:r>
              <a:rPr lang="en-US" sz="1400" dirty="0">
                <a:latin typeface="Calibri" charset="0"/>
              </a:rPr>
              <a:t>27 Code St Harlem NY 1 3</a:t>
            </a:r>
          </a:p>
        </p:txBody>
      </p:sp>
      <p:sp>
        <p:nvSpPr>
          <p:cNvPr id="14" name="TextBox 1"/>
          <p:cNvSpPr txBox="1">
            <a:spLocks noChangeArrowheads="1"/>
          </p:cNvSpPr>
          <p:nvPr/>
        </p:nvSpPr>
        <p:spPr bwMode="auto">
          <a:xfrm>
            <a:off x="66675" y="3457575"/>
            <a:ext cx="8969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00 3809890 3 7  Callie Quartile  328080  7432  5 New York 4 27 Data Scientist       1 #####  ### 27 Code St Harlem NY 1 3</a:t>
            </a:r>
          </a:p>
        </p:txBody>
      </p:sp>
      <p:sp>
        <p:nvSpPr>
          <p:cNvPr id="15" name="TextBox 1"/>
          <p:cNvSpPr txBox="1">
            <a:spLocks noChangeArrowheads="1"/>
          </p:cNvSpPr>
          <p:nvPr/>
        </p:nvSpPr>
        <p:spPr bwMode="auto">
          <a:xfrm>
            <a:off x="76200" y="3690938"/>
            <a:ext cx="8904288" cy="307975"/>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00 3809890 1 7  Tanya Tidie       209482  4051  2 New York 4 27 Data Steward       1 #####  ### 27 Code St Harlem NY 1 3</a:t>
            </a:r>
          </a:p>
        </p:txBody>
      </p:sp>
      <p:sp>
        <p:nvSpPr>
          <p:cNvPr id="16" name="Rectangle 15"/>
          <p:cNvSpPr/>
          <p:nvPr/>
        </p:nvSpPr>
        <p:spPr>
          <a:xfrm>
            <a:off x="6118225" y="3284538"/>
            <a:ext cx="798513" cy="701675"/>
          </a:xfrm>
          <a:prstGeom prst="rect">
            <a:avLst/>
          </a:prstGeom>
          <a:solidFill>
            <a:srgbClr val="800000">
              <a:alpha val="29000"/>
            </a:srgbClr>
          </a:solidFill>
          <a:ln>
            <a:solidFill>
              <a:srgbClr val="8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800" dirty="0">
              <a:solidFill>
                <a:srgbClr val="1F497D"/>
              </a:solidFill>
              <a:latin typeface="Calibri"/>
              <a:cs typeface="Calibri"/>
            </a:endParaRPr>
          </a:p>
        </p:txBody>
      </p:sp>
      <p:pic>
        <p:nvPicPr>
          <p:cNvPr id="17" name="Picture 16" descr="Callie Quartile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22688" y="4006850"/>
            <a:ext cx="7858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2540000" y="4119563"/>
            <a:ext cx="1243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400" b="1">
                <a:latin typeface="Calibri" charset="0"/>
              </a:rPr>
              <a:t>Callie Quartile</a:t>
            </a:r>
          </a:p>
          <a:p>
            <a:pPr eaLnBrk="1" hangingPunct="1"/>
            <a:r>
              <a:rPr lang="en-GB" sz="1400" b="1">
                <a:latin typeface="Calibri" charset="0"/>
              </a:rPr>
              <a:t>Data Scientist</a:t>
            </a:r>
          </a:p>
        </p:txBody>
      </p:sp>
      <p:grpSp>
        <p:nvGrpSpPr>
          <p:cNvPr id="10" name="Group 9"/>
          <p:cNvGrpSpPr>
            <a:grpSpLocks/>
          </p:cNvGrpSpPr>
          <p:nvPr/>
        </p:nvGrpSpPr>
        <p:grpSpPr bwMode="auto">
          <a:xfrm>
            <a:off x="6343650" y="349250"/>
            <a:ext cx="2070100" cy="835025"/>
            <a:chOff x="6343650" y="349250"/>
            <a:chExt cx="2070100" cy="835025"/>
          </a:xfrm>
        </p:grpSpPr>
        <p:sp>
          <p:nvSpPr>
            <p:cNvPr id="8" name="Rectangular Callout 7"/>
            <p:cNvSpPr/>
            <p:nvPr/>
          </p:nvSpPr>
          <p:spPr>
            <a:xfrm>
              <a:off x="6350000" y="349250"/>
              <a:ext cx="2063750" cy="825500"/>
            </a:xfrm>
            <a:prstGeom prst="wedgeRectCallout">
              <a:avLst>
                <a:gd name="adj1" fmla="val -42372"/>
                <a:gd name="adj2" fmla="val 145192"/>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800" dirty="0">
                  <a:solidFill>
                    <a:srgbClr val="1F497D"/>
                  </a:solidFill>
                  <a:latin typeface="Calibri"/>
                  <a:cs typeface="Calibri"/>
                </a:rPr>
                <a:t>Very Sensitive Data</a:t>
              </a:r>
            </a:p>
          </p:txBody>
        </p:sp>
        <p:sp>
          <p:nvSpPr>
            <p:cNvPr id="19" name="Rectangular Callout 18"/>
            <p:cNvSpPr/>
            <p:nvPr/>
          </p:nvSpPr>
          <p:spPr>
            <a:xfrm>
              <a:off x="6343650" y="358775"/>
              <a:ext cx="2063750" cy="825500"/>
            </a:xfrm>
            <a:prstGeom prst="wedgeRectCallout">
              <a:avLst>
                <a:gd name="adj1" fmla="val -27757"/>
                <a:gd name="adj2" fmla="val 149038"/>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800" dirty="0">
                  <a:solidFill>
                    <a:srgbClr val="1F497D"/>
                  </a:solidFill>
                  <a:latin typeface="Calibri"/>
                  <a:cs typeface="Calibri"/>
                </a:rPr>
                <a:t>Very Sensitive Data</a:t>
              </a:r>
            </a:p>
          </p:txBody>
        </p:sp>
      </p:grpSp>
      <p:cxnSp>
        <p:nvCxnSpPr>
          <p:cNvPr id="12" name="Straight Connector 11"/>
          <p:cNvCxnSpPr/>
          <p:nvPr/>
        </p:nvCxnSpPr>
        <p:spPr bwMode="auto">
          <a:xfrm>
            <a:off x="1301750" y="2460625"/>
            <a:ext cx="1095375" cy="0"/>
          </a:xfrm>
          <a:prstGeom prst="line">
            <a:avLst/>
          </a:prstGeom>
          <a:solidFill>
            <a:srgbClr val="CC99FF"/>
          </a:solidFill>
          <a:ln w="57150" cap="flat" cmpd="sng" algn="ctr">
            <a:solidFill>
              <a:srgbClr val="800000"/>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77945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9" grpId="0" animBg="1"/>
      <p:bldP spid="13" grpId="0" animBg="1"/>
      <p:bldP spid="14" grpId="0"/>
      <p:bldP spid="15" grpId="0" animBg="1"/>
      <p:bldP spid="1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a:xfrm>
            <a:off x="157216" y="834630"/>
            <a:ext cx="8759825" cy="2187178"/>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anchor="b"/>
          <a:lstStyle/>
          <a:p>
            <a:pPr algn="r" fontAlgn="auto">
              <a:spcBef>
                <a:spcPts val="0"/>
              </a:spcBef>
              <a:spcAft>
                <a:spcPts val="0"/>
              </a:spcAft>
              <a:defRPr/>
            </a:pPr>
            <a:r>
              <a:rPr lang="en-US" sz="1600" b="1" dirty="0">
                <a:solidFill>
                  <a:schemeClr val="tx2"/>
                </a:solidFill>
                <a:latin typeface="Calibri"/>
                <a:cs typeface="Calibri"/>
              </a:rPr>
              <a:t>Business</a:t>
            </a:r>
          </a:p>
          <a:p>
            <a:pPr algn="r" fontAlgn="auto">
              <a:spcBef>
                <a:spcPts val="0"/>
              </a:spcBef>
              <a:spcAft>
                <a:spcPts val="0"/>
              </a:spcAft>
              <a:defRPr/>
            </a:pPr>
            <a:r>
              <a:rPr lang="en-US" sz="1600" b="1" dirty="0">
                <a:solidFill>
                  <a:schemeClr val="tx2"/>
                </a:solidFill>
                <a:latin typeface="Calibri"/>
                <a:cs typeface="Calibri"/>
              </a:rPr>
              <a:t>metadata</a:t>
            </a:r>
          </a:p>
        </p:txBody>
      </p:sp>
      <p:sp>
        <p:nvSpPr>
          <p:cNvPr id="105" name="Rectangle 104"/>
          <p:cNvSpPr/>
          <p:nvPr/>
        </p:nvSpPr>
        <p:spPr>
          <a:xfrm>
            <a:off x="157163" y="3045645"/>
            <a:ext cx="8763000" cy="1316831"/>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r" fontAlgn="auto">
              <a:spcBef>
                <a:spcPts val="0"/>
              </a:spcBef>
              <a:spcAft>
                <a:spcPts val="0"/>
              </a:spcAft>
              <a:defRPr/>
            </a:pPr>
            <a:r>
              <a:rPr lang="en-US" sz="1600" b="1" dirty="0">
                <a:solidFill>
                  <a:schemeClr val="tx2"/>
                </a:solidFill>
                <a:latin typeface="Calibri"/>
                <a:cs typeface="Calibri"/>
              </a:rPr>
              <a:t>Structural</a:t>
            </a:r>
          </a:p>
          <a:p>
            <a:pPr algn="r" fontAlgn="auto">
              <a:spcBef>
                <a:spcPts val="0"/>
              </a:spcBef>
              <a:spcAft>
                <a:spcPts val="0"/>
              </a:spcAft>
              <a:defRPr/>
            </a:pPr>
            <a:r>
              <a:rPr lang="en-US" sz="1600" b="1" dirty="0">
                <a:solidFill>
                  <a:schemeClr val="tx2"/>
                </a:solidFill>
                <a:latin typeface="Calibri"/>
                <a:cs typeface="Calibri"/>
              </a:rPr>
              <a:t>metadata for</a:t>
            </a:r>
          </a:p>
          <a:p>
            <a:pPr algn="r" fontAlgn="auto">
              <a:spcBef>
                <a:spcPts val="0"/>
              </a:spcBef>
              <a:spcAft>
                <a:spcPts val="0"/>
              </a:spcAft>
              <a:defRPr/>
            </a:pPr>
            <a:r>
              <a:rPr lang="en-US" sz="1600" b="1" dirty="0">
                <a:solidFill>
                  <a:schemeClr val="tx2"/>
                </a:solidFill>
                <a:latin typeface="Calibri"/>
                <a:cs typeface="Calibri"/>
              </a:rPr>
              <a:t>a data store</a:t>
            </a:r>
          </a:p>
        </p:txBody>
      </p:sp>
      <p:sp>
        <p:nvSpPr>
          <p:cNvPr id="18435" name="Title 3"/>
          <p:cNvSpPr>
            <a:spLocks noGrp="1"/>
          </p:cNvSpPr>
          <p:nvPr>
            <p:ph type="title"/>
          </p:nvPr>
        </p:nvSpPr>
        <p:spPr/>
        <p:txBody>
          <a:bodyPr/>
          <a:lstStyle/>
          <a:p>
            <a:r>
              <a:rPr lang="en-US" dirty="0" smtClean="0">
                <a:latin typeface="Arial" charset="0"/>
                <a:ea typeface="MS PGothic" charset="0"/>
              </a:rPr>
              <a:t>Using glossary function for semantic processing</a:t>
            </a:r>
            <a:endParaRPr lang="en-US" dirty="0">
              <a:latin typeface="Arial" charset="0"/>
              <a:ea typeface="MS PGothic" charset="0"/>
            </a:endParaRPr>
          </a:p>
        </p:txBody>
      </p:sp>
      <p:cxnSp>
        <p:nvCxnSpPr>
          <p:cNvPr id="10" name="Straight Connector 9"/>
          <p:cNvCxnSpPr/>
          <p:nvPr/>
        </p:nvCxnSpPr>
        <p:spPr bwMode="auto">
          <a:xfrm>
            <a:off x="1955800" y="3273029"/>
            <a:ext cx="4452938" cy="0"/>
          </a:xfrm>
          <a:prstGeom prst="line">
            <a:avLst/>
          </a:prstGeom>
          <a:solidFill>
            <a:srgbClr val="CC99FF"/>
          </a:solidFill>
          <a:ln w="19050" cap="flat" cmpd="sng" algn="ctr">
            <a:solidFill>
              <a:schemeClr val="tx2"/>
            </a:solidFill>
            <a:prstDash val="sysDash"/>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Straight Connector 10"/>
          <p:cNvCxnSpPr/>
          <p:nvPr/>
        </p:nvCxnSpPr>
        <p:spPr bwMode="auto">
          <a:xfrm>
            <a:off x="1958975" y="4176713"/>
            <a:ext cx="4452938" cy="0"/>
          </a:xfrm>
          <a:prstGeom prst="line">
            <a:avLst/>
          </a:prstGeom>
          <a:solidFill>
            <a:srgbClr val="CC99FF"/>
          </a:solidFill>
          <a:ln w="19050" cap="flat" cmpd="sng" algn="ctr">
            <a:solidFill>
              <a:schemeClr val="tx2"/>
            </a:solidFill>
            <a:prstDash val="sysDash"/>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 name="Rectangle 4"/>
          <p:cNvSpPr/>
          <p:nvPr/>
        </p:nvSpPr>
        <p:spPr>
          <a:xfrm>
            <a:off x="1751013" y="3268292"/>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sz="1200" cap="small" dirty="0" err="1">
                <a:solidFill>
                  <a:srgbClr val="1F497D"/>
                </a:solidFill>
                <a:latin typeface="Calibri"/>
                <a:cs typeface="Calibri"/>
              </a:rPr>
              <a:t>EmpName</a:t>
            </a:r>
            <a:endParaRPr lang="en-US" sz="1200" cap="small" dirty="0">
              <a:solidFill>
                <a:srgbClr val="1F497D"/>
              </a:solidFill>
              <a:latin typeface="Calibri"/>
              <a:cs typeface="Calibri"/>
            </a:endParaRPr>
          </a:p>
        </p:txBody>
      </p:sp>
      <p:sp>
        <p:nvSpPr>
          <p:cNvPr id="6" name="Rectangle 5"/>
          <p:cNvSpPr/>
          <p:nvPr/>
        </p:nvSpPr>
        <p:spPr>
          <a:xfrm>
            <a:off x="2725738" y="3268292"/>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sz="1200" cap="small" dirty="0" err="1">
                <a:solidFill>
                  <a:srgbClr val="1F497D"/>
                </a:solidFill>
                <a:latin typeface="Calibri"/>
                <a:cs typeface="Calibri"/>
              </a:rPr>
              <a:t>EmpNo</a:t>
            </a:r>
            <a:endParaRPr lang="en-US" sz="1200" cap="small" dirty="0">
              <a:solidFill>
                <a:srgbClr val="1F497D"/>
              </a:solidFill>
              <a:latin typeface="Calibri"/>
              <a:cs typeface="Calibri"/>
            </a:endParaRPr>
          </a:p>
        </p:txBody>
      </p:sp>
      <p:sp>
        <p:nvSpPr>
          <p:cNvPr id="7" name="Rectangle 6"/>
          <p:cNvSpPr/>
          <p:nvPr/>
        </p:nvSpPr>
        <p:spPr>
          <a:xfrm>
            <a:off x="3698875" y="3268292"/>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sz="1200" cap="small" dirty="0" err="1">
                <a:solidFill>
                  <a:srgbClr val="1F497D"/>
                </a:solidFill>
                <a:latin typeface="Calibri"/>
                <a:cs typeface="Calibri"/>
              </a:rPr>
              <a:t>JobCode</a:t>
            </a:r>
            <a:endParaRPr lang="en-US" sz="1200" cap="small" dirty="0">
              <a:solidFill>
                <a:srgbClr val="1F497D"/>
              </a:solidFill>
              <a:latin typeface="Calibri"/>
              <a:cs typeface="Calibri"/>
            </a:endParaRPr>
          </a:p>
        </p:txBody>
      </p:sp>
      <p:sp>
        <p:nvSpPr>
          <p:cNvPr id="8" name="Rectangle 7"/>
          <p:cNvSpPr/>
          <p:nvPr/>
        </p:nvSpPr>
        <p:spPr>
          <a:xfrm>
            <a:off x="5932488" y="3268292"/>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sz="1200" cap="small" dirty="0">
                <a:solidFill>
                  <a:srgbClr val="1F497D"/>
                </a:solidFill>
                <a:latin typeface="Calibri"/>
                <a:cs typeface="Calibri"/>
              </a:rPr>
              <a:t>Salary</a:t>
            </a:r>
          </a:p>
        </p:txBody>
      </p:sp>
      <p:sp>
        <p:nvSpPr>
          <p:cNvPr id="12" name="Rectangle 11"/>
          <p:cNvSpPr/>
          <p:nvPr/>
        </p:nvSpPr>
        <p:spPr>
          <a:xfrm rot="16200000">
            <a:off x="961838" y="3465450"/>
            <a:ext cx="1070372" cy="49031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cap="small" dirty="0">
                <a:solidFill>
                  <a:srgbClr val="1F497D"/>
                </a:solidFill>
                <a:latin typeface="Calibri"/>
                <a:cs typeface="Calibri"/>
              </a:rPr>
              <a:t>Employee Record</a:t>
            </a:r>
          </a:p>
        </p:txBody>
      </p:sp>
      <p:sp>
        <p:nvSpPr>
          <p:cNvPr id="14" name="TextBox 13"/>
          <p:cNvSpPr txBox="1"/>
          <p:nvPr/>
        </p:nvSpPr>
        <p:spPr bwMode="auto">
          <a:xfrm>
            <a:off x="1066823" y="906093"/>
            <a:ext cx="905879"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Employee</a:t>
            </a:r>
          </a:p>
        </p:txBody>
      </p:sp>
      <p:sp>
        <p:nvSpPr>
          <p:cNvPr id="15" name="TextBox 14"/>
          <p:cNvSpPr txBox="1"/>
          <p:nvPr/>
        </p:nvSpPr>
        <p:spPr bwMode="auto">
          <a:xfrm>
            <a:off x="4776809" y="1360911"/>
            <a:ext cx="1244965"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Work Location</a:t>
            </a:r>
          </a:p>
        </p:txBody>
      </p:sp>
      <p:sp>
        <p:nvSpPr>
          <p:cNvPr id="16" name="TextBox 15"/>
          <p:cNvSpPr txBox="1"/>
          <p:nvPr/>
        </p:nvSpPr>
        <p:spPr bwMode="auto">
          <a:xfrm>
            <a:off x="6638926" y="2309839"/>
            <a:ext cx="1178866"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Annual Salary</a:t>
            </a:r>
          </a:p>
        </p:txBody>
      </p:sp>
      <p:sp>
        <p:nvSpPr>
          <p:cNvPr id="17" name="TextBox 16"/>
          <p:cNvSpPr txBox="1"/>
          <p:nvPr/>
        </p:nvSpPr>
        <p:spPr bwMode="auto">
          <a:xfrm>
            <a:off x="3797301" y="2024089"/>
            <a:ext cx="790864"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Job Title</a:t>
            </a:r>
          </a:p>
        </p:txBody>
      </p:sp>
      <p:sp>
        <p:nvSpPr>
          <p:cNvPr id="18" name="TextBox 17"/>
          <p:cNvSpPr txBox="1"/>
          <p:nvPr/>
        </p:nvSpPr>
        <p:spPr bwMode="auto">
          <a:xfrm>
            <a:off x="2397146" y="2256261"/>
            <a:ext cx="1086029"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Employee Id</a:t>
            </a:r>
          </a:p>
        </p:txBody>
      </p:sp>
      <p:sp>
        <p:nvSpPr>
          <p:cNvPr id="19" name="TextBox 18"/>
          <p:cNvSpPr txBox="1"/>
          <p:nvPr/>
        </p:nvSpPr>
        <p:spPr bwMode="auto">
          <a:xfrm>
            <a:off x="825506" y="2440808"/>
            <a:ext cx="1381107"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Employee Name</a:t>
            </a:r>
          </a:p>
        </p:txBody>
      </p:sp>
      <p:sp>
        <p:nvSpPr>
          <p:cNvPr id="20" name="TextBox 19"/>
          <p:cNvSpPr txBox="1"/>
          <p:nvPr/>
        </p:nvSpPr>
        <p:spPr bwMode="auto">
          <a:xfrm>
            <a:off x="7292984" y="1683570"/>
            <a:ext cx="1344727"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Hourly Pay Rate</a:t>
            </a:r>
          </a:p>
        </p:txBody>
      </p:sp>
      <p:sp>
        <p:nvSpPr>
          <p:cNvPr id="21" name="TextBox 20"/>
          <p:cNvSpPr txBox="1"/>
          <p:nvPr/>
        </p:nvSpPr>
        <p:spPr bwMode="auto">
          <a:xfrm>
            <a:off x="506414" y="1814539"/>
            <a:ext cx="840920"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Manager</a:t>
            </a:r>
          </a:p>
        </p:txBody>
      </p:sp>
      <p:cxnSp>
        <p:nvCxnSpPr>
          <p:cNvPr id="23" name="Curved Connector 22"/>
          <p:cNvCxnSpPr>
            <a:stCxn id="14" idx="2"/>
            <a:endCxn id="18" idx="1"/>
          </p:cNvCxnSpPr>
          <p:nvPr/>
        </p:nvCxnSpPr>
        <p:spPr bwMode="auto">
          <a:xfrm rot="16200000" flipH="1">
            <a:off x="1360314" y="1373318"/>
            <a:ext cx="1196280" cy="877383"/>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Curved Connector 24"/>
          <p:cNvCxnSpPr>
            <a:stCxn id="14" idx="2"/>
            <a:endCxn id="19" idx="0"/>
          </p:cNvCxnSpPr>
          <p:nvPr/>
        </p:nvCxnSpPr>
        <p:spPr bwMode="auto">
          <a:xfrm rot="5400000">
            <a:off x="904443" y="1825488"/>
            <a:ext cx="1226938" cy="3703"/>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Curved Connector 29"/>
          <p:cNvCxnSpPr>
            <a:stCxn id="14" idx="2"/>
            <a:endCxn id="15" idx="1"/>
          </p:cNvCxnSpPr>
          <p:nvPr/>
        </p:nvCxnSpPr>
        <p:spPr bwMode="auto">
          <a:xfrm rot="16200000" flipH="1">
            <a:off x="2997821" y="-264188"/>
            <a:ext cx="300930" cy="3257046"/>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Curved Connector 30"/>
          <p:cNvCxnSpPr>
            <a:stCxn id="14" idx="2"/>
            <a:endCxn id="17" idx="1"/>
          </p:cNvCxnSpPr>
          <p:nvPr/>
        </p:nvCxnSpPr>
        <p:spPr bwMode="auto">
          <a:xfrm rot="16200000" flipH="1">
            <a:off x="2176478" y="557155"/>
            <a:ext cx="964108" cy="2277538"/>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Curved Connector 31"/>
          <p:cNvCxnSpPr>
            <a:stCxn id="14" idx="2"/>
            <a:endCxn id="21" idx="0"/>
          </p:cNvCxnSpPr>
          <p:nvPr/>
        </p:nvCxnSpPr>
        <p:spPr bwMode="auto">
          <a:xfrm rot="5400000">
            <a:off x="922985" y="1217760"/>
            <a:ext cx="600669" cy="592889"/>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Box 39"/>
          <p:cNvSpPr txBox="1"/>
          <p:nvPr/>
        </p:nvSpPr>
        <p:spPr bwMode="auto">
          <a:xfrm>
            <a:off x="5002214" y="1740720"/>
            <a:ext cx="1596586"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Compensation Plan</a:t>
            </a:r>
          </a:p>
        </p:txBody>
      </p:sp>
      <p:cxnSp>
        <p:nvCxnSpPr>
          <p:cNvPr id="41" name="Curved Connector 40"/>
          <p:cNvCxnSpPr>
            <a:stCxn id="14" idx="2"/>
            <a:endCxn id="40" idx="1"/>
          </p:cNvCxnSpPr>
          <p:nvPr/>
        </p:nvCxnSpPr>
        <p:spPr bwMode="auto">
          <a:xfrm rot="16200000" flipH="1">
            <a:off x="2920619" y="-186987"/>
            <a:ext cx="680739" cy="3482451"/>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Curved Connector 41"/>
          <p:cNvCxnSpPr>
            <a:stCxn id="20" idx="1"/>
            <a:endCxn id="40" idx="2"/>
          </p:cNvCxnSpPr>
          <p:nvPr/>
        </p:nvCxnSpPr>
        <p:spPr bwMode="auto">
          <a:xfrm rot="10800000" flipV="1">
            <a:off x="5800508" y="1837459"/>
            <a:ext cx="1492477" cy="211038"/>
          </a:xfrm>
          <a:prstGeom prst="curvedConnector4">
            <a:avLst>
              <a:gd name="adj1" fmla="val 23256"/>
              <a:gd name="adj2" fmla="val 20832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Curved Connector 45"/>
          <p:cNvCxnSpPr>
            <a:stCxn id="16" idx="1"/>
            <a:endCxn id="40" idx="2"/>
          </p:cNvCxnSpPr>
          <p:nvPr/>
        </p:nvCxnSpPr>
        <p:spPr bwMode="auto">
          <a:xfrm rot="10800000">
            <a:off x="5800508" y="2048498"/>
            <a:ext cx="838419" cy="415231"/>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Curved Connector 70"/>
          <p:cNvCxnSpPr>
            <a:stCxn id="17" idx="2"/>
            <a:endCxn id="7" idx="0"/>
          </p:cNvCxnSpPr>
          <p:nvPr/>
        </p:nvCxnSpPr>
        <p:spPr bwMode="auto">
          <a:xfrm rot="5400000">
            <a:off x="3720479" y="2796038"/>
            <a:ext cx="936426" cy="8083"/>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Curved Connector 70"/>
          <p:cNvCxnSpPr>
            <a:stCxn id="19" idx="2"/>
            <a:endCxn id="5" idx="0"/>
          </p:cNvCxnSpPr>
          <p:nvPr/>
        </p:nvCxnSpPr>
        <p:spPr bwMode="auto">
          <a:xfrm rot="16200000" flipH="1">
            <a:off x="1616571" y="2648074"/>
            <a:ext cx="519707" cy="720728"/>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Curved Connector 70"/>
          <p:cNvCxnSpPr>
            <a:stCxn id="18" idx="2"/>
            <a:endCxn id="6" idx="0"/>
          </p:cNvCxnSpPr>
          <p:nvPr/>
        </p:nvCxnSpPr>
        <p:spPr bwMode="auto">
          <a:xfrm rot="16200000" flipH="1">
            <a:off x="2723710" y="2780489"/>
            <a:ext cx="704254" cy="271352"/>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Curved Connector 70"/>
          <p:cNvCxnSpPr>
            <a:stCxn id="16" idx="2"/>
            <a:endCxn id="8" idx="0"/>
          </p:cNvCxnSpPr>
          <p:nvPr/>
        </p:nvCxnSpPr>
        <p:spPr bwMode="auto">
          <a:xfrm rot="5400000">
            <a:off x="6497973" y="2537906"/>
            <a:ext cx="650676" cy="810096"/>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8" name="TextBox 87"/>
          <p:cNvSpPr txBox="1"/>
          <p:nvPr/>
        </p:nvSpPr>
        <p:spPr bwMode="auto">
          <a:xfrm>
            <a:off x="3951340" y="1222799"/>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89" name="TextBox 88"/>
          <p:cNvSpPr txBox="1"/>
          <p:nvPr/>
        </p:nvSpPr>
        <p:spPr bwMode="auto">
          <a:xfrm>
            <a:off x="4165653" y="1607370"/>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0" name="TextBox 89"/>
          <p:cNvSpPr txBox="1"/>
          <p:nvPr/>
        </p:nvSpPr>
        <p:spPr bwMode="auto">
          <a:xfrm>
            <a:off x="3127379" y="1899074"/>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1" name="TextBox 90"/>
          <p:cNvSpPr txBox="1"/>
          <p:nvPr/>
        </p:nvSpPr>
        <p:spPr bwMode="auto">
          <a:xfrm>
            <a:off x="1982798" y="2051474"/>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2" name="TextBox 91"/>
          <p:cNvSpPr txBox="1"/>
          <p:nvPr/>
        </p:nvSpPr>
        <p:spPr bwMode="auto">
          <a:xfrm>
            <a:off x="884251" y="2157439"/>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3" name="TextBox 92"/>
          <p:cNvSpPr txBox="1"/>
          <p:nvPr/>
        </p:nvSpPr>
        <p:spPr bwMode="auto">
          <a:xfrm>
            <a:off x="368302" y="1499024"/>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4" name="TextBox 93"/>
          <p:cNvSpPr txBox="1"/>
          <p:nvPr/>
        </p:nvSpPr>
        <p:spPr bwMode="auto">
          <a:xfrm>
            <a:off x="5400675" y="2075286"/>
            <a:ext cx="471240"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IS-A</a:t>
            </a:r>
          </a:p>
        </p:txBody>
      </p:sp>
      <p:sp>
        <p:nvSpPr>
          <p:cNvPr id="95" name="TextBox 94"/>
          <p:cNvSpPr txBox="1"/>
          <p:nvPr/>
        </p:nvSpPr>
        <p:spPr bwMode="auto">
          <a:xfrm>
            <a:off x="6022975" y="1988584"/>
            <a:ext cx="471240"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IS-A</a:t>
            </a:r>
          </a:p>
        </p:txBody>
      </p:sp>
      <p:sp>
        <p:nvSpPr>
          <p:cNvPr id="96" name="TextBox 95"/>
          <p:cNvSpPr txBox="1"/>
          <p:nvPr/>
        </p:nvSpPr>
        <p:spPr bwMode="auto">
          <a:xfrm>
            <a:off x="6599266" y="1009677"/>
            <a:ext cx="838691" cy="307777"/>
          </a:xfrm>
          <a:prstGeom prst="rect">
            <a:avLst/>
          </a:prstGeom>
          <a:solidFill>
            <a:schemeClr val="accent6">
              <a:lumMod val="60000"/>
              <a:lumOff val="40000"/>
            </a:schemeClr>
          </a:solidFill>
          <a:ln w="38100" cmpd="sng">
            <a:solidFill>
              <a:schemeClr val="accent6">
                <a:lumMod val="50000"/>
              </a:schemeClr>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Sensitive</a:t>
            </a:r>
          </a:p>
        </p:txBody>
      </p:sp>
      <p:cxnSp>
        <p:nvCxnSpPr>
          <p:cNvPr id="98" name="Straight Arrow Connector 97"/>
          <p:cNvCxnSpPr>
            <a:stCxn id="96" idx="2"/>
          </p:cNvCxnSpPr>
          <p:nvPr/>
        </p:nvCxnSpPr>
        <p:spPr bwMode="auto">
          <a:xfrm flipH="1">
            <a:off x="6459566" y="1317454"/>
            <a:ext cx="559046" cy="423265"/>
          </a:xfrm>
          <a:prstGeom prst="straightConnector1">
            <a:avLst/>
          </a:prstGeom>
          <a:solidFill>
            <a:srgbClr val="CC99FF"/>
          </a:solidFill>
          <a:ln w="57150" cap="flat" cmpd="sng" algn="ctr">
            <a:solidFill>
              <a:srgbClr val="98480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7" name="Curved Connector 106"/>
          <p:cNvCxnSpPr>
            <a:stCxn id="21" idx="1"/>
            <a:endCxn id="14" idx="1"/>
          </p:cNvCxnSpPr>
          <p:nvPr/>
        </p:nvCxnSpPr>
        <p:spPr bwMode="auto">
          <a:xfrm rot="10800000" flipH="1">
            <a:off x="506413" y="1059982"/>
            <a:ext cx="560409" cy="908446"/>
          </a:xfrm>
          <a:prstGeom prst="curvedConnector3">
            <a:avLst>
              <a:gd name="adj1" fmla="val -4079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0" name="TextBox 109"/>
          <p:cNvSpPr txBox="1"/>
          <p:nvPr/>
        </p:nvSpPr>
        <p:spPr bwMode="auto">
          <a:xfrm>
            <a:off x="222250" y="919189"/>
            <a:ext cx="471240"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IS-A</a:t>
            </a:r>
          </a:p>
        </p:txBody>
      </p:sp>
      <p:sp>
        <p:nvSpPr>
          <p:cNvPr id="47" name="Rectangle 46"/>
          <p:cNvSpPr/>
          <p:nvPr/>
        </p:nvSpPr>
        <p:spPr>
          <a:xfrm>
            <a:off x="152400" y="4374358"/>
            <a:ext cx="8764588" cy="48220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r" fontAlgn="auto">
              <a:spcBef>
                <a:spcPts val="0"/>
              </a:spcBef>
              <a:spcAft>
                <a:spcPts val="0"/>
              </a:spcAft>
              <a:defRPr/>
            </a:pPr>
            <a:r>
              <a:rPr lang="en-US" sz="1600" b="1" dirty="0">
                <a:solidFill>
                  <a:schemeClr val="tx2"/>
                </a:solidFill>
                <a:latin typeface="Calibri"/>
                <a:cs typeface="Calibri"/>
              </a:rPr>
              <a:t>Data</a:t>
            </a:r>
          </a:p>
        </p:txBody>
      </p:sp>
      <p:sp>
        <p:nvSpPr>
          <p:cNvPr id="18477" name="TextBox 1"/>
          <p:cNvSpPr txBox="1">
            <a:spLocks noChangeArrowheads="1"/>
          </p:cNvSpPr>
          <p:nvPr/>
        </p:nvSpPr>
        <p:spPr bwMode="auto">
          <a:xfrm>
            <a:off x="125414" y="4598220"/>
            <a:ext cx="89354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solidFill>
                  <a:schemeClr val="bg1"/>
                </a:solidFill>
                <a:latin typeface="Calibri" charset="0"/>
              </a:rPr>
              <a:t>00 3809890 6 7  Lemmie Stage  818928  3082  4 New York 4 27 DataStage Expert 1 45324  300 27 Code St Harlem NY 1 3</a:t>
            </a:r>
          </a:p>
        </p:txBody>
      </p:sp>
      <p:cxnSp>
        <p:nvCxnSpPr>
          <p:cNvPr id="9" name="Straight Connector 8"/>
          <p:cNvCxnSpPr/>
          <p:nvPr/>
        </p:nvCxnSpPr>
        <p:spPr bwMode="auto">
          <a:xfrm flipH="1">
            <a:off x="1427183" y="4174331"/>
            <a:ext cx="312737" cy="50601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Straight Connector 49"/>
          <p:cNvCxnSpPr/>
          <p:nvPr/>
        </p:nvCxnSpPr>
        <p:spPr bwMode="auto">
          <a:xfrm flipH="1">
            <a:off x="2492396" y="4174357"/>
            <a:ext cx="219075" cy="52982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Straight Connector 53"/>
          <p:cNvCxnSpPr/>
          <p:nvPr/>
        </p:nvCxnSpPr>
        <p:spPr bwMode="auto">
          <a:xfrm flipH="1">
            <a:off x="3135313" y="4182667"/>
            <a:ext cx="544512" cy="5095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3575050" y="4174331"/>
            <a:ext cx="1081088" cy="50601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Straight Connector 63"/>
          <p:cNvCxnSpPr/>
          <p:nvPr/>
        </p:nvCxnSpPr>
        <p:spPr bwMode="auto">
          <a:xfrm>
            <a:off x="5942013" y="4174333"/>
            <a:ext cx="266700" cy="51792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6710391" y="4171951"/>
            <a:ext cx="168275" cy="52030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511598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5" grpId="0" animBg="1"/>
      <p:bldP spid="5" grpId="0" animBg="1"/>
      <p:bldP spid="6" grpId="0" animBg="1"/>
      <p:bldP spid="7" grpId="0" animBg="1"/>
      <p:bldP spid="8" grpId="0" animBg="1"/>
      <p:bldP spid="12" grpId="0" animBg="1"/>
      <p:bldP spid="14" grpId="0" animBg="1"/>
      <p:bldP spid="15" grpId="0" animBg="1"/>
      <p:bldP spid="16" grpId="0" animBg="1"/>
      <p:bldP spid="17" grpId="0" animBg="1"/>
      <p:bldP spid="18" grpId="0" animBg="1"/>
      <p:bldP spid="19" grpId="0" animBg="1"/>
      <p:bldP spid="20" grpId="0" animBg="1"/>
      <p:bldP spid="21" grpId="0" animBg="1"/>
      <p:bldP spid="40" grpId="0" animBg="1"/>
      <p:bldP spid="88" grpId="0"/>
      <p:bldP spid="89" grpId="0"/>
      <p:bldP spid="90" grpId="0"/>
      <p:bldP spid="91" grpId="0"/>
      <p:bldP spid="92" grpId="0"/>
      <p:bldP spid="93" grpId="0"/>
      <p:bldP spid="94" grpId="0"/>
      <p:bldP spid="95" grpId="0"/>
      <p:bldP spid="96" grpId="0" animBg="1"/>
      <p:bldP spid="1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Automating </a:t>
            </a:r>
            <a:r>
              <a:rPr lang="en-GB" dirty="0" smtClean="0"/>
              <a:t>governance </a:t>
            </a:r>
            <a:r>
              <a:rPr lang="en-GB" dirty="0" smtClean="0"/>
              <a:t>with </a:t>
            </a:r>
            <a:r>
              <a:rPr lang="en-GB" dirty="0" smtClean="0"/>
              <a:t>open </a:t>
            </a:r>
            <a:r>
              <a:rPr lang="en-GB" dirty="0"/>
              <a:t>m</a:t>
            </a:r>
            <a:r>
              <a:rPr lang="en-GB" dirty="0" smtClean="0"/>
              <a:t>etadata</a:t>
            </a:r>
            <a:endParaRPr lang="en-GB" dirty="0"/>
          </a:p>
        </p:txBody>
      </p:sp>
      <p:sp>
        <p:nvSpPr>
          <p:cNvPr id="3" name="Rounded Rectangle 2"/>
          <p:cNvSpPr/>
          <p:nvPr/>
        </p:nvSpPr>
        <p:spPr>
          <a:xfrm>
            <a:off x="612246" y="1866437"/>
            <a:ext cx="1820394" cy="1701269"/>
          </a:xfrm>
          <a:prstGeom prst="roundRect">
            <a:avLst/>
          </a:prstGeom>
          <a:solidFill>
            <a:schemeClr val="accent5">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IBM</a:t>
            </a:r>
          </a:p>
          <a:p>
            <a:pPr algn="ctr"/>
            <a:r>
              <a:rPr lang="en-GB" sz="1800" dirty="0" smtClean="0">
                <a:solidFill>
                  <a:srgbClr val="1F497D"/>
                </a:solidFill>
                <a:latin typeface="Calibri"/>
                <a:cs typeface="Calibri"/>
              </a:rPr>
              <a:t>Information</a:t>
            </a:r>
          </a:p>
          <a:p>
            <a:pPr algn="ctr"/>
            <a:r>
              <a:rPr lang="en-GB" sz="1800" dirty="0" smtClean="0">
                <a:solidFill>
                  <a:srgbClr val="1F497D"/>
                </a:solidFill>
                <a:latin typeface="Calibri"/>
                <a:cs typeface="Calibri"/>
              </a:rPr>
              <a:t>Governance</a:t>
            </a:r>
          </a:p>
          <a:p>
            <a:pPr algn="ctr"/>
            <a:r>
              <a:rPr lang="en-GB" sz="1800" dirty="0" smtClean="0">
                <a:solidFill>
                  <a:srgbClr val="1F497D"/>
                </a:solidFill>
                <a:latin typeface="Calibri"/>
                <a:cs typeface="Calibri"/>
              </a:rPr>
              <a:t>Catalog</a:t>
            </a:r>
            <a:endParaRPr lang="en-GB" sz="1800" dirty="0">
              <a:solidFill>
                <a:srgbClr val="1F497D"/>
              </a:solidFill>
              <a:latin typeface="Calibri"/>
              <a:cs typeface="Calibri"/>
            </a:endParaRPr>
          </a:p>
        </p:txBody>
      </p:sp>
      <p:sp>
        <p:nvSpPr>
          <p:cNvPr id="4" name="Rounded Rectangle 3"/>
          <p:cNvSpPr/>
          <p:nvPr/>
        </p:nvSpPr>
        <p:spPr>
          <a:xfrm>
            <a:off x="3349679" y="1860052"/>
            <a:ext cx="1820394" cy="1701269"/>
          </a:xfrm>
          <a:prstGeom prst="roundRect">
            <a:avLst/>
          </a:prstGeom>
          <a:solidFill>
            <a:schemeClr val="accent3">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Apache Atlas</a:t>
            </a:r>
            <a:endParaRPr lang="en-GB" sz="1800" dirty="0">
              <a:solidFill>
                <a:srgbClr val="1F497D"/>
              </a:solidFill>
              <a:latin typeface="Calibri"/>
              <a:cs typeface="Calibri"/>
            </a:endParaRPr>
          </a:p>
        </p:txBody>
      </p:sp>
      <p:sp>
        <p:nvSpPr>
          <p:cNvPr id="5" name="Rounded Rectangle 4"/>
          <p:cNvSpPr/>
          <p:nvPr/>
        </p:nvSpPr>
        <p:spPr>
          <a:xfrm>
            <a:off x="5883037" y="2955245"/>
            <a:ext cx="2176872" cy="622207"/>
          </a:xfrm>
          <a:prstGeom prst="roundRect">
            <a:avLst/>
          </a:prstGeom>
          <a:solidFill>
            <a:schemeClr val="accent6">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Apache Ranger</a:t>
            </a:r>
            <a:endParaRPr lang="en-GB" sz="1800" dirty="0">
              <a:solidFill>
                <a:srgbClr val="1F497D"/>
              </a:solidFill>
              <a:latin typeface="Calibri"/>
              <a:cs typeface="Calibri"/>
            </a:endParaRPr>
          </a:p>
        </p:txBody>
      </p:sp>
      <p:sp>
        <p:nvSpPr>
          <p:cNvPr id="6" name="Rounded Rectangle 5"/>
          <p:cNvSpPr/>
          <p:nvPr/>
        </p:nvSpPr>
        <p:spPr>
          <a:xfrm>
            <a:off x="5876707" y="1928104"/>
            <a:ext cx="2176872" cy="622207"/>
          </a:xfrm>
          <a:prstGeom prst="roundRect">
            <a:avLst/>
          </a:prstGeom>
          <a:solidFill>
            <a:schemeClr val="accent1">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Gaian</a:t>
            </a:r>
          </a:p>
          <a:p>
            <a:pPr algn="ctr"/>
            <a:r>
              <a:rPr lang="en-GB" sz="1800" dirty="0" smtClean="0">
                <a:solidFill>
                  <a:srgbClr val="1F497D"/>
                </a:solidFill>
                <a:latin typeface="Calibri"/>
                <a:cs typeface="Calibri"/>
              </a:rPr>
              <a:t>Data Virtualization</a:t>
            </a:r>
            <a:endParaRPr lang="en-GB" sz="1800" dirty="0">
              <a:solidFill>
                <a:srgbClr val="1F497D"/>
              </a:solidFill>
              <a:latin typeface="Calibri"/>
              <a:cs typeface="Calibri"/>
            </a:endParaRPr>
          </a:p>
        </p:txBody>
      </p:sp>
      <p:pic>
        <p:nvPicPr>
          <p:cNvPr id="7" name="Picture 6" descr="Faith Broker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505" y="731503"/>
            <a:ext cx="717027" cy="960120"/>
          </a:xfrm>
          <a:prstGeom prst="rect">
            <a:avLst/>
          </a:prstGeom>
        </p:spPr>
      </p:pic>
      <p:pic>
        <p:nvPicPr>
          <p:cNvPr id="9" name="Picture 8"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000" y="738196"/>
            <a:ext cx="786257" cy="950976"/>
          </a:xfrm>
          <a:prstGeom prst="rect">
            <a:avLst/>
          </a:prstGeom>
        </p:spPr>
      </p:pic>
      <p:sp>
        <p:nvSpPr>
          <p:cNvPr id="11" name="TextBox 10"/>
          <p:cNvSpPr txBox="1"/>
          <p:nvPr/>
        </p:nvSpPr>
        <p:spPr bwMode="auto">
          <a:xfrm>
            <a:off x="222293" y="797281"/>
            <a:ext cx="1047563" cy="646331"/>
          </a:xfrm>
          <a:prstGeom prst="rect">
            <a:avLst/>
          </a:prstGeom>
          <a:noFill/>
          <a:ln w="9525">
            <a:noFill/>
            <a:miter lim="800000"/>
            <a:headEnd/>
            <a:tailEnd/>
          </a:ln>
        </p:spPr>
        <p:txBody>
          <a:bodyPr wrap="square" rtlCol="0">
            <a:prstTxWarp prst="textNoShape">
              <a:avLst/>
            </a:prstTxWarp>
            <a:spAutoFit/>
          </a:bodyPr>
          <a:lstStyle/>
          <a:p>
            <a:r>
              <a:rPr lang="en-GB" sz="1800" b="1" dirty="0" smtClean="0">
                <a:latin typeface="Calibri" pitchFamily="-1" charset="0"/>
              </a:rPr>
              <a:t>Define Policies</a:t>
            </a:r>
            <a:endParaRPr lang="en-GB" sz="1800" b="1" dirty="0">
              <a:latin typeface="Calibri" pitchFamily="-1" charset="0"/>
            </a:endParaRPr>
          </a:p>
        </p:txBody>
      </p:sp>
      <p:sp>
        <p:nvSpPr>
          <p:cNvPr id="12" name="TextBox 11"/>
          <p:cNvSpPr txBox="1"/>
          <p:nvPr/>
        </p:nvSpPr>
        <p:spPr bwMode="auto">
          <a:xfrm>
            <a:off x="3213627" y="1359525"/>
            <a:ext cx="2001798" cy="369332"/>
          </a:xfrm>
          <a:prstGeom prst="rect">
            <a:avLst/>
          </a:prstGeom>
          <a:noFill/>
          <a:ln w="9525">
            <a:noFill/>
            <a:miter lim="800000"/>
            <a:headEnd/>
            <a:tailEnd/>
          </a:ln>
        </p:spPr>
        <p:txBody>
          <a:bodyPr wrap="square" rtlCol="0">
            <a:prstTxWarp prst="textNoShape">
              <a:avLst/>
            </a:prstTxWarp>
            <a:spAutoFit/>
          </a:bodyPr>
          <a:lstStyle/>
          <a:p>
            <a:pPr algn="ctr"/>
            <a:r>
              <a:rPr lang="en-GB" sz="1800" b="1" dirty="0" smtClean="0">
                <a:latin typeface="Calibri" pitchFamily="-1" charset="0"/>
              </a:rPr>
              <a:t>Control Data Use</a:t>
            </a:r>
            <a:endParaRPr lang="en-GB" sz="1800" b="1" dirty="0">
              <a:latin typeface="Calibri" pitchFamily="-1" charset="0"/>
            </a:endParaRPr>
          </a:p>
        </p:txBody>
      </p:sp>
      <p:sp>
        <p:nvSpPr>
          <p:cNvPr id="13" name="TextBox 12"/>
          <p:cNvSpPr txBox="1"/>
          <p:nvPr/>
        </p:nvSpPr>
        <p:spPr bwMode="auto">
          <a:xfrm>
            <a:off x="5729878" y="3712624"/>
            <a:ext cx="2484319" cy="369332"/>
          </a:xfrm>
          <a:prstGeom prst="rect">
            <a:avLst/>
          </a:prstGeom>
          <a:noFill/>
          <a:ln w="9525">
            <a:noFill/>
            <a:miter lim="800000"/>
            <a:headEnd/>
            <a:tailEnd/>
          </a:ln>
        </p:spPr>
        <p:txBody>
          <a:bodyPr wrap="square" rtlCol="0">
            <a:prstTxWarp prst="textNoShape">
              <a:avLst/>
            </a:prstTxWarp>
            <a:spAutoFit/>
          </a:bodyPr>
          <a:lstStyle/>
          <a:p>
            <a:pPr algn="ctr"/>
            <a:r>
              <a:rPr lang="en-GB" sz="1800" b="1" dirty="0" smtClean="0">
                <a:latin typeface="Calibri" pitchFamily="-1" charset="0"/>
              </a:rPr>
              <a:t>Manage Data Access</a:t>
            </a:r>
            <a:endParaRPr lang="en-GB" sz="1800" b="1" dirty="0">
              <a:latin typeface="Calibri" pitchFamily="-1" charset="0"/>
            </a:endParaRPr>
          </a:p>
        </p:txBody>
      </p:sp>
      <p:sp>
        <p:nvSpPr>
          <p:cNvPr id="14" name="Rectangle 13"/>
          <p:cNvSpPr/>
          <p:nvPr/>
        </p:nvSpPr>
        <p:spPr>
          <a:xfrm>
            <a:off x="907029" y="3901577"/>
            <a:ext cx="3945583" cy="476352"/>
          </a:xfrm>
          <a:prstGeom prst="rect">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Metadata Highway</a:t>
            </a:r>
            <a:endParaRPr lang="en-GB" sz="1800" dirty="0">
              <a:solidFill>
                <a:srgbClr val="1F497D"/>
              </a:solidFill>
              <a:latin typeface="Calibri"/>
              <a:cs typeface="Calibri"/>
            </a:endParaRPr>
          </a:p>
        </p:txBody>
      </p:sp>
      <p:sp>
        <p:nvSpPr>
          <p:cNvPr id="15" name="Rectangle 14"/>
          <p:cNvSpPr/>
          <p:nvPr/>
        </p:nvSpPr>
        <p:spPr>
          <a:xfrm>
            <a:off x="1444572" y="3584004"/>
            <a:ext cx="136054" cy="317570"/>
          </a:xfrm>
          <a:prstGeom prst="rect">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 name="Rectangle 15"/>
          <p:cNvSpPr/>
          <p:nvPr/>
        </p:nvSpPr>
        <p:spPr>
          <a:xfrm>
            <a:off x="4188685" y="3577618"/>
            <a:ext cx="136054" cy="317570"/>
          </a:xfrm>
          <a:prstGeom prst="rect">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8" name="Straight Connector 17"/>
          <p:cNvCxnSpPr/>
          <p:nvPr/>
        </p:nvCxnSpPr>
        <p:spPr bwMode="auto">
          <a:xfrm flipV="1">
            <a:off x="2904247" y="1600005"/>
            <a:ext cx="0" cy="2109573"/>
          </a:xfrm>
          <a:prstGeom prst="line">
            <a:avLst/>
          </a:prstGeom>
          <a:solidFill>
            <a:srgbClr val="CC99FF"/>
          </a:solidFill>
          <a:ln w="19050" cap="flat" cmpd="sng" algn="ctr">
            <a:solidFill>
              <a:schemeClr val="bg1"/>
            </a:solidFill>
            <a:prstDash val="dash"/>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Left-Right Arrow 20"/>
          <p:cNvSpPr/>
          <p:nvPr/>
        </p:nvSpPr>
        <p:spPr>
          <a:xfrm>
            <a:off x="5291451" y="2109572"/>
            <a:ext cx="430840" cy="204152"/>
          </a:xfrm>
          <a:prstGeom prst="leftRightArrow">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Left-Right Arrow 21"/>
          <p:cNvSpPr/>
          <p:nvPr/>
        </p:nvSpPr>
        <p:spPr>
          <a:xfrm>
            <a:off x="5289121" y="3169314"/>
            <a:ext cx="430840" cy="204152"/>
          </a:xfrm>
          <a:prstGeom prst="leftRightArrow">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Up-Down Arrow 22"/>
          <p:cNvSpPr/>
          <p:nvPr/>
        </p:nvSpPr>
        <p:spPr>
          <a:xfrm>
            <a:off x="6833572" y="2563244"/>
            <a:ext cx="214567" cy="360732"/>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Tree>
    <p:extLst>
      <p:ext uri="{BB962C8B-B14F-4D97-AF65-F5344CB8AC3E}">
        <p14:creationId xmlns:p14="http://schemas.microsoft.com/office/powerpoint/2010/main" val="1614344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p:bldP spid="13" grpId="0"/>
      <p:bldP spid="14" grpId="0" animBg="1"/>
      <p:bldP spid="15" grpId="0" animBg="1"/>
      <p:bldP spid="16"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 personas need different services</a:t>
            </a:r>
            <a:endParaRPr lang="en-GB" dirty="0"/>
          </a:p>
        </p:txBody>
      </p:sp>
      <p:pic>
        <p:nvPicPr>
          <p:cNvPr id="3" name="Picture 2" descr="Callie Quartil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707" y="1354493"/>
            <a:ext cx="774918" cy="950976"/>
          </a:xfrm>
          <a:prstGeom prst="rect">
            <a:avLst/>
          </a:prstGeom>
        </p:spPr>
      </p:pic>
      <p:sp>
        <p:nvSpPr>
          <p:cNvPr id="4" name="TextBox 3"/>
          <p:cNvSpPr txBox="1"/>
          <p:nvPr/>
        </p:nvSpPr>
        <p:spPr bwMode="auto">
          <a:xfrm>
            <a:off x="2362742" y="1517656"/>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Callie Quartile</a:t>
            </a:r>
          </a:p>
          <a:p>
            <a:r>
              <a:rPr lang="en-GB" sz="1400" b="1" dirty="0" smtClean="0">
                <a:latin typeface="Calibri" pitchFamily="-1" charset="0"/>
              </a:rPr>
              <a:t>Data Scientist</a:t>
            </a:r>
            <a:endParaRPr lang="en-GB" sz="1400" b="1" dirty="0">
              <a:latin typeface="Calibri" pitchFamily="-1" charset="0"/>
            </a:endParaRP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523" y="2792122"/>
            <a:ext cx="744538" cy="1106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Box 5"/>
          <p:cNvSpPr txBox="1"/>
          <p:nvPr/>
        </p:nvSpPr>
        <p:spPr bwMode="auto">
          <a:xfrm>
            <a:off x="4794072" y="3096750"/>
            <a:ext cx="1509623"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Jules Keeper</a:t>
            </a:r>
          </a:p>
          <a:p>
            <a:r>
              <a:rPr lang="en-GB" sz="1400" b="1" dirty="0" smtClean="0">
                <a:latin typeface="Calibri" pitchFamily="-1" charset="0"/>
              </a:rPr>
              <a:t>Chief Data Officer</a:t>
            </a:r>
            <a:endParaRPr lang="en-GB" sz="1400" b="1" dirty="0">
              <a:latin typeface="Calibri" pitchFamily="-1" charset="0"/>
            </a:endParaRPr>
          </a:p>
        </p:txBody>
      </p:sp>
      <p:sp>
        <p:nvSpPr>
          <p:cNvPr id="7" name="TextBox 6"/>
          <p:cNvSpPr txBox="1"/>
          <p:nvPr/>
        </p:nvSpPr>
        <p:spPr bwMode="auto">
          <a:xfrm>
            <a:off x="4829729" y="1473539"/>
            <a:ext cx="2028946" cy="738664"/>
          </a:xfrm>
          <a:prstGeom prst="rect">
            <a:avLst/>
          </a:prstGeom>
          <a:noFill/>
          <a:ln w="9525">
            <a:noFill/>
            <a:miter lim="800000"/>
            <a:headEnd/>
            <a:tailEnd/>
          </a:ln>
        </p:spPr>
        <p:txBody>
          <a:bodyPr wrap="none" rtlCol="0">
            <a:prstTxWarp prst="textNoShape">
              <a:avLst/>
            </a:prstTxWarp>
            <a:spAutoFit/>
          </a:bodyPr>
          <a:lstStyle/>
          <a:p>
            <a:r>
              <a:rPr lang="en-GB" sz="1400" dirty="0" smtClean="0">
                <a:latin typeface="Calibri" pitchFamily="-1" charset="0"/>
              </a:rPr>
              <a:t>Find data</a:t>
            </a:r>
          </a:p>
          <a:p>
            <a:r>
              <a:rPr lang="en-GB" sz="1400" dirty="0" smtClean="0">
                <a:latin typeface="Calibri" pitchFamily="-1" charset="0"/>
              </a:rPr>
              <a:t>Understand data</a:t>
            </a:r>
          </a:p>
          <a:p>
            <a:r>
              <a:rPr lang="en-GB" sz="1400" dirty="0" smtClean="0">
                <a:latin typeface="Calibri" pitchFamily="-1" charset="0"/>
              </a:rPr>
              <a:t>Manage analytics models</a:t>
            </a:r>
            <a:endParaRPr lang="en-GB" sz="1400" dirty="0">
              <a:latin typeface="Calibri" pitchFamily="-1" charset="0"/>
            </a:endParaRPr>
          </a:p>
        </p:txBody>
      </p:sp>
      <p:sp>
        <p:nvSpPr>
          <p:cNvPr id="8" name="TextBox 7"/>
          <p:cNvSpPr txBox="1"/>
          <p:nvPr/>
        </p:nvSpPr>
        <p:spPr bwMode="auto">
          <a:xfrm>
            <a:off x="1214905" y="2980028"/>
            <a:ext cx="2356179" cy="738664"/>
          </a:xfrm>
          <a:prstGeom prst="rect">
            <a:avLst/>
          </a:prstGeom>
          <a:noFill/>
          <a:ln w="9525">
            <a:noFill/>
            <a:miter lim="800000"/>
            <a:headEnd/>
            <a:tailEnd/>
          </a:ln>
        </p:spPr>
        <p:txBody>
          <a:bodyPr wrap="square" rtlCol="0">
            <a:prstTxWarp prst="textNoShape">
              <a:avLst/>
            </a:prstTxWarp>
            <a:spAutoFit/>
          </a:bodyPr>
          <a:lstStyle/>
          <a:p>
            <a:pPr algn="r"/>
            <a:r>
              <a:rPr lang="en-GB" sz="1400" dirty="0" smtClean="0">
                <a:latin typeface="Calibri" pitchFamily="-1" charset="0"/>
              </a:rPr>
              <a:t>Build data strategy</a:t>
            </a:r>
          </a:p>
          <a:p>
            <a:pPr algn="r"/>
            <a:r>
              <a:rPr lang="en-GB" sz="1400" dirty="0" smtClean="0">
                <a:latin typeface="Calibri" pitchFamily="-1" charset="0"/>
              </a:rPr>
              <a:t>Define governance program</a:t>
            </a:r>
          </a:p>
          <a:p>
            <a:pPr algn="r"/>
            <a:r>
              <a:rPr lang="en-GB" sz="1400" dirty="0" smtClean="0">
                <a:latin typeface="Calibri" pitchFamily="-1" charset="0"/>
              </a:rPr>
              <a:t>Monitor progress</a:t>
            </a:r>
            <a:endParaRPr lang="en-GB" sz="1400" dirty="0">
              <a:latin typeface="Calibri" pitchFamily="-1" charset="0"/>
            </a:endParaRPr>
          </a:p>
        </p:txBody>
      </p:sp>
    </p:spTree>
    <p:extLst>
      <p:ext uri="{BB962C8B-B14F-4D97-AF65-F5344CB8AC3E}">
        <p14:creationId xmlns:p14="http://schemas.microsoft.com/office/powerpoint/2010/main" val="11965672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 personas need different services</a:t>
            </a:r>
            <a:endParaRPr lang="en-GB" dirty="0"/>
          </a:p>
        </p:txBody>
      </p:sp>
      <p:sp>
        <p:nvSpPr>
          <p:cNvPr id="4" name="TextBox 3"/>
          <p:cNvSpPr txBox="1"/>
          <p:nvPr/>
        </p:nvSpPr>
        <p:spPr bwMode="auto">
          <a:xfrm>
            <a:off x="1823449" y="1500256"/>
            <a:ext cx="1851789" cy="523220"/>
          </a:xfrm>
          <a:prstGeom prst="rect">
            <a:avLst/>
          </a:prstGeom>
          <a:noFill/>
          <a:ln w="9525">
            <a:noFill/>
            <a:miter lim="800000"/>
            <a:headEnd/>
            <a:tailEnd/>
          </a:ln>
        </p:spPr>
        <p:txBody>
          <a:bodyPr wrap="none" rtlCol="0">
            <a:prstTxWarp prst="textNoShape">
              <a:avLst/>
            </a:prstTxWarp>
            <a:spAutoFit/>
          </a:bodyPr>
          <a:lstStyle/>
          <a:p>
            <a:pPr algn="r"/>
            <a:r>
              <a:rPr lang="en-GB" sz="1400" b="1" dirty="0" smtClean="0">
                <a:latin typeface="Calibri" pitchFamily="-1" charset="0"/>
              </a:rPr>
              <a:t>Faith Broker</a:t>
            </a:r>
          </a:p>
          <a:p>
            <a:pPr algn="r"/>
            <a:r>
              <a:rPr lang="en-GB" sz="1400" b="1" dirty="0" smtClean="0">
                <a:latin typeface="Calibri" pitchFamily="-1" charset="0"/>
              </a:rPr>
              <a:t>HR and Privacy Officer</a:t>
            </a:r>
            <a:endParaRPr lang="en-GB" sz="1400" b="1" dirty="0">
              <a:latin typeface="Calibri" pitchFamily="-1" charset="0"/>
            </a:endParaRPr>
          </a:p>
        </p:txBody>
      </p:sp>
      <p:sp>
        <p:nvSpPr>
          <p:cNvPr id="6" name="TextBox 5"/>
          <p:cNvSpPr txBox="1"/>
          <p:nvPr/>
        </p:nvSpPr>
        <p:spPr bwMode="auto">
          <a:xfrm>
            <a:off x="4794072" y="3096750"/>
            <a:ext cx="1048860"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Gary Geeke</a:t>
            </a:r>
          </a:p>
          <a:p>
            <a:r>
              <a:rPr lang="en-GB" sz="1400" b="1" dirty="0" smtClean="0">
                <a:latin typeface="Calibri" pitchFamily="-1" charset="0"/>
              </a:rPr>
              <a:t>IT</a:t>
            </a:r>
            <a:endParaRPr lang="en-GB" sz="1400" b="1" dirty="0">
              <a:latin typeface="Calibri" pitchFamily="-1" charset="0"/>
            </a:endParaRPr>
          </a:p>
        </p:txBody>
      </p:sp>
      <p:sp>
        <p:nvSpPr>
          <p:cNvPr id="7" name="TextBox 6"/>
          <p:cNvSpPr txBox="1"/>
          <p:nvPr/>
        </p:nvSpPr>
        <p:spPr bwMode="auto">
          <a:xfrm>
            <a:off x="4829729" y="1421342"/>
            <a:ext cx="2721405" cy="738664"/>
          </a:xfrm>
          <a:prstGeom prst="rect">
            <a:avLst/>
          </a:prstGeom>
          <a:noFill/>
          <a:ln w="9525">
            <a:noFill/>
            <a:miter lim="800000"/>
            <a:headEnd/>
            <a:tailEnd/>
          </a:ln>
        </p:spPr>
        <p:txBody>
          <a:bodyPr wrap="none" rtlCol="0">
            <a:prstTxWarp prst="textNoShape">
              <a:avLst/>
            </a:prstTxWarp>
            <a:spAutoFit/>
          </a:bodyPr>
          <a:lstStyle/>
          <a:p>
            <a:r>
              <a:rPr lang="en-GB" sz="1400" dirty="0" smtClean="0">
                <a:latin typeface="Calibri" pitchFamily="-1" charset="0"/>
              </a:rPr>
              <a:t>Locate personal data</a:t>
            </a:r>
          </a:p>
          <a:p>
            <a:r>
              <a:rPr lang="en-GB" sz="1400" dirty="0" smtClean="0">
                <a:latin typeface="Calibri" pitchFamily="-1" charset="0"/>
              </a:rPr>
              <a:t>Ensure protection of personal data</a:t>
            </a:r>
          </a:p>
          <a:p>
            <a:r>
              <a:rPr lang="en-GB" sz="1400" dirty="0" smtClean="0">
                <a:latin typeface="Calibri" pitchFamily="-1" charset="0"/>
              </a:rPr>
              <a:t>Understand employee needs</a:t>
            </a:r>
            <a:endParaRPr lang="en-GB" sz="1400" dirty="0">
              <a:latin typeface="Calibri" pitchFamily="-1" charset="0"/>
            </a:endParaRPr>
          </a:p>
        </p:txBody>
      </p:sp>
      <p:sp>
        <p:nvSpPr>
          <p:cNvPr id="8" name="TextBox 7"/>
          <p:cNvSpPr txBox="1"/>
          <p:nvPr/>
        </p:nvSpPr>
        <p:spPr bwMode="auto">
          <a:xfrm>
            <a:off x="260946" y="3014826"/>
            <a:ext cx="3431913" cy="738664"/>
          </a:xfrm>
          <a:prstGeom prst="rect">
            <a:avLst/>
          </a:prstGeom>
          <a:noFill/>
          <a:ln w="9525">
            <a:noFill/>
            <a:miter lim="800000"/>
            <a:headEnd/>
            <a:tailEnd/>
          </a:ln>
        </p:spPr>
        <p:txBody>
          <a:bodyPr wrap="square" rtlCol="0">
            <a:prstTxWarp prst="textNoShape">
              <a:avLst/>
            </a:prstTxWarp>
            <a:spAutoFit/>
          </a:bodyPr>
          <a:lstStyle/>
          <a:p>
            <a:pPr algn="r"/>
            <a:r>
              <a:rPr lang="en-GB" sz="1400" dirty="0" smtClean="0">
                <a:latin typeface="Calibri" pitchFamily="-1" charset="0"/>
              </a:rPr>
              <a:t>Maintain “safe” IT Infrastructure</a:t>
            </a:r>
          </a:p>
          <a:p>
            <a:pPr algn="r"/>
            <a:r>
              <a:rPr lang="en-GB" sz="1400" dirty="0" smtClean="0">
                <a:latin typeface="Calibri" pitchFamily="-1" charset="0"/>
              </a:rPr>
              <a:t>Build and deploy “good” APIs and services</a:t>
            </a:r>
          </a:p>
          <a:p>
            <a:pPr algn="r"/>
            <a:r>
              <a:rPr lang="en-GB" sz="1400" dirty="0" smtClean="0">
                <a:latin typeface="Calibri" pitchFamily="-1" charset="0"/>
              </a:rPr>
              <a:t>Locate and resolve issues fast</a:t>
            </a:r>
            <a:endParaRPr lang="en-GB" sz="1400" dirty="0">
              <a:latin typeface="Calibri" pitchFamily="-1" charset="0"/>
            </a:endParaRPr>
          </a:p>
        </p:txBody>
      </p:sp>
      <p:pic>
        <p:nvPicPr>
          <p:cNvPr id="9" name="Picture 8" descr="Faith Broker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464" y="1364769"/>
            <a:ext cx="673595" cy="960120"/>
          </a:xfrm>
          <a:prstGeom prst="rect">
            <a:avLst/>
          </a:prstGeom>
        </p:spPr>
      </p:pic>
      <p:pic>
        <p:nvPicPr>
          <p:cNvPr id="10"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405" y="2874516"/>
            <a:ext cx="894902" cy="10241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109708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 personas need different services</a:t>
            </a:r>
            <a:endParaRPr lang="en-GB" dirty="0"/>
          </a:p>
        </p:txBody>
      </p:sp>
      <p:sp>
        <p:nvSpPr>
          <p:cNvPr id="4" name="TextBox 3"/>
          <p:cNvSpPr txBox="1"/>
          <p:nvPr/>
        </p:nvSpPr>
        <p:spPr bwMode="auto">
          <a:xfrm>
            <a:off x="1420369" y="1500256"/>
            <a:ext cx="2254869" cy="523220"/>
          </a:xfrm>
          <a:prstGeom prst="rect">
            <a:avLst/>
          </a:prstGeom>
          <a:noFill/>
          <a:ln w="9525">
            <a:noFill/>
            <a:miter lim="800000"/>
            <a:headEnd/>
            <a:tailEnd/>
          </a:ln>
        </p:spPr>
        <p:txBody>
          <a:bodyPr wrap="none" rtlCol="0">
            <a:prstTxWarp prst="textNoShape">
              <a:avLst/>
            </a:prstTxWarp>
            <a:spAutoFit/>
          </a:bodyPr>
          <a:lstStyle/>
          <a:p>
            <a:pPr algn="r"/>
            <a:r>
              <a:rPr lang="en-GB" sz="1400" b="1" dirty="0" smtClean="0">
                <a:latin typeface="Calibri" pitchFamily="-1" charset="0"/>
              </a:rPr>
              <a:t>Tanya Tidie</a:t>
            </a:r>
          </a:p>
          <a:p>
            <a:pPr algn="r"/>
            <a:r>
              <a:rPr lang="en-GB" sz="1400" b="1" dirty="0" smtClean="0">
                <a:latin typeface="Calibri" pitchFamily="-1" charset="0"/>
              </a:rPr>
              <a:t>Clinical Trials Administrator</a:t>
            </a:r>
            <a:endParaRPr lang="en-GB" sz="1400" b="1" dirty="0">
              <a:latin typeface="Calibri" pitchFamily="-1" charset="0"/>
            </a:endParaRPr>
          </a:p>
        </p:txBody>
      </p:sp>
      <p:sp>
        <p:nvSpPr>
          <p:cNvPr id="6" name="TextBox 5"/>
          <p:cNvSpPr txBox="1"/>
          <p:nvPr/>
        </p:nvSpPr>
        <p:spPr bwMode="auto">
          <a:xfrm>
            <a:off x="4794072" y="3096750"/>
            <a:ext cx="1762021"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Ivor Padlock</a:t>
            </a:r>
          </a:p>
          <a:p>
            <a:r>
              <a:rPr lang="en-GB" sz="1400" b="1" dirty="0" smtClean="0">
                <a:latin typeface="Calibri" pitchFamily="-1" charset="0"/>
              </a:rPr>
              <a:t>Chief Security Officer </a:t>
            </a:r>
            <a:endParaRPr lang="en-GB" sz="1400" b="1" dirty="0">
              <a:latin typeface="Calibri" pitchFamily="-1" charset="0"/>
            </a:endParaRPr>
          </a:p>
        </p:txBody>
      </p:sp>
      <p:sp>
        <p:nvSpPr>
          <p:cNvPr id="7" name="TextBox 6"/>
          <p:cNvSpPr txBox="1"/>
          <p:nvPr/>
        </p:nvSpPr>
        <p:spPr bwMode="auto">
          <a:xfrm>
            <a:off x="4829729" y="1421342"/>
            <a:ext cx="3628730" cy="738664"/>
          </a:xfrm>
          <a:prstGeom prst="rect">
            <a:avLst/>
          </a:prstGeom>
          <a:noFill/>
          <a:ln w="9525">
            <a:noFill/>
            <a:miter lim="800000"/>
            <a:headEnd/>
            <a:tailEnd/>
          </a:ln>
        </p:spPr>
        <p:txBody>
          <a:bodyPr wrap="none" rtlCol="0">
            <a:prstTxWarp prst="textNoShape">
              <a:avLst/>
            </a:prstTxWarp>
            <a:spAutoFit/>
          </a:bodyPr>
          <a:lstStyle/>
          <a:p>
            <a:r>
              <a:rPr lang="en-GB" sz="1400" dirty="0" smtClean="0">
                <a:latin typeface="Calibri" pitchFamily="-1" charset="0"/>
              </a:rPr>
              <a:t>Maintain accurate patient records</a:t>
            </a:r>
          </a:p>
          <a:p>
            <a:r>
              <a:rPr lang="en-GB" sz="1400" dirty="0" smtClean="0">
                <a:latin typeface="Calibri" pitchFamily="-1" charset="0"/>
              </a:rPr>
              <a:t>Catalog clinical trials data</a:t>
            </a:r>
          </a:p>
          <a:p>
            <a:r>
              <a:rPr lang="en-GB" sz="1400" dirty="0" smtClean="0">
                <a:latin typeface="Calibri" pitchFamily="-1" charset="0"/>
              </a:rPr>
              <a:t>Demonstrate good data management practices</a:t>
            </a:r>
          </a:p>
        </p:txBody>
      </p:sp>
      <p:sp>
        <p:nvSpPr>
          <p:cNvPr id="8" name="TextBox 7"/>
          <p:cNvSpPr txBox="1"/>
          <p:nvPr/>
        </p:nvSpPr>
        <p:spPr bwMode="auto">
          <a:xfrm>
            <a:off x="260946" y="3014826"/>
            <a:ext cx="3431913" cy="738664"/>
          </a:xfrm>
          <a:prstGeom prst="rect">
            <a:avLst/>
          </a:prstGeom>
          <a:noFill/>
          <a:ln w="9525">
            <a:noFill/>
            <a:miter lim="800000"/>
            <a:headEnd/>
            <a:tailEnd/>
          </a:ln>
        </p:spPr>
        <p:txBody>
          <a:bodyPr wrap="square" rtlCol="0">
            <a:prstTxWarp prst="textNoShape">
              <a:avLst/>
            </a:prstTxWarp>
            <a:spAutoFit/>
          </a:bodyPr>
          <a:lstStyle/>
          <a:p>
            <a:pPr algn="r"/>
            <a:r>
              <a:rPr lang="en-GB" sz="1400" dirty="0" smtClean="0">
                <a:latin typeface="Calibri" pitchFamily="-1" charset="0"/>
              </a:rPr>
              <a:t>Understand risks to organization</a:t>
            </a:r>
          </a:p>
          <a:p>
            <a:pPr algn="r"/>
            <a:r>
              <a:rPr lang="en-GB" sz="1400" dirty="0" smtClean="0">
                <a:latin typeface="Calibri" pitchFamily="-1" charset="0"/>
              </a:rPr>
              <a:t>Set up protection</a:t>
            </a:r>
          </a:p>
          <a:p>
            <a:pPr algn="r"/>
            <a:r>
              <a:rPr lang="en-GB" sz="1400" dirty="0" smtClean="0">
                <a:latin typeface="Calibri" pitchFamily="-1" charset="0"/>
              </a:rPr>
              <a:t>Monitor for suspicious activity</a:t>
            </a:r>
            <a:endParaRPr lang="en-GB" sz="1400" dirty="0">
              <a:latin typeface="Calibri" pitchFamily="-1" charset="0"/>
            </a:endParaRPr>
          </a:p>
        </p:txBody>
      </p:sp>
      <p:pic>
        <p:nvPicPr>
          <p:cNvPr id="3" name="Picture 2" descr="Tanya Tidi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818" y="1301592"/>
            <a:ext cx="817633" cy="1073759"/>
          </a:xfrm>
          <a:prstGeom prst="rect">
            <a:avLst/>
          </a:prstGeom>
        </p:spPr>
      </p:pic>
      <p:pic>
        <p:nvPicPr>
          <p:cNvPr id="1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377" y="2856539"/>
            <a:ext cx="903471" cy="1127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455997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Many points of integration</a:t>
            </a:r>
            <a:endParaRPr lang="en-GB" dirty="0"/>
          </a:p>
        </p:txBody>
      </p:sp>
      <p:sp>
        <p:nvSpPr>
          <p:cNvPr id="6" name="Cloud 5"/>
          <p:cNvSpPr/>
          <p:nvPr/>
        </p:nvSpPr>
        <p:spPr>
          <a:xfrm>
            <a:off x="2849927" y="2114329"/>
            <a:ext cx="3051227" cy="1266272"/>
          </a:xfrm>
          <a:prstGeom prst="cloud">
            <a:avLst/>
          </a:prstGeom>
          <a:solidFill>
            <a:srgbClr val="CCFF66"/>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Metadata and Governance</a:t>
            </a:r>
            <a:endParaRPr lang="en-GB" sz="1800" dirty="0">
              <a:solidFill>
                <a:srgbClr val="1F497D"/>
              </a:solidFill>
              <a:latin typeface="Calibri"/>
              <a:cs typeface="Calibri"/>
            </a:endParaRPr>
          </a:p>
        </p:txBody>
      </p:sp>
      <p:sp>
        <p:nvSpPr>
          <p:cNvPr id="8" name="TextBox 7"/>
          <p:cNvSpPr txBox="1"/>
          <p:nvPr/>
        </p:nvSpPr>
        <p:spPr bwMode="auto">
          <a:xfrm>
            <a:off x="1285595" y="1335979"/>
            <a:ext cx="1960775" cy="707886"/>
          </a:xfrm>
          <a:prstGeom prst="rect">
            <a:avLst/>
          </a:prstGeom>
          <a:noFill/>
          <a:ln w="9525">
            <a:noFill/>
            <a:miter lim="800000"/>
            <a:headEnd/>
            <a:tailEnd/>
          </a:ln>
        </p:spPr>
        <p:txBody>
          <a:bodyPr wrap="square" rtlCol="0">
            <a:prstTxWarp prst="textNoShape">
              <a:avLst/>
            </a:prstTxWarp>
            <a:spAutoFit/>
          </a:bodyPr>
          <a:lstStyle/>
          <a:p>
            <a:r>
              <a:rPr lang="en-GB" sz="2000" dirty="0" smtClean="0">
                <a:latin typeface="Calibri" pitchFamily="-1" charset="0"/>
              </a:rPr>
              <a:t>Reporting Platform</a:t>
            </a:r>
            <a:endParaRPr lang="en-GB" sz="2000" dirty="0">
              <a:latin typeface="Calibri" pitchFamily="-1" charset="0"/>
            </a:endParaRPr>
          </a:p>
        </p:txBody>
      </p:sp>
      <p:sp>
        <p:nvSpPr>
          <p:cNvPr id="9" name="Left-Right Arrow 8"/>
          <p:cNvSpPr/>
          <p:nvPr/>
        </p:nvSpPr>
        <p:spPr>
          <a:xfrm rot="2536278">
            <a:off x="2571084" y="1847135"/>
            <a:ext cx="851866" cy="267195"/>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Left-Right Arrow 9"/>
          <p:cNvSpPr/>
          <p:nvPr/>
        </p:nvSpPr>
        <p:spPr>
          <a:xfrm rot="2536278">
            <a:off x="5526895" y="3216089"/>
            <a:ext cx="851866" cy="267195"/>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 name="Left-Right Arrow 10"/>
          <p:cNvSpPr/>
          <p:nvPr/>
        </p:nvSpPr>
        <p:spPr>
          <a:xfrm rot="18871311">
            <a:off x="5788287" y="1719408"/>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2" name="Left-Right Arrow 11"/>
          <p:cNvSpPr/>
          <p:nvPr/>
        </p:nvSpPr>
        <p:spPr>
          <a:xfrm rot="18871311">
            <a:off x="2595182" y="3262619"/>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 name="Left-Right Arrow 12"/>
          <p:cNvSpPr/>
          <p:nvPr/>
        </p:nvSpPr>
        <p:spPr>
          <a:xfrm rot="16200000">
            <a:off x="4128539" y="1566515"/>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Left-Right Arrow 13"/>
          <p:cNvSpPr/>
          <p:nvPr/>
        </p:nvSpPr>
        <p:spPr>
          <a:xfrm rot="16200000">
            <a:off x="4095077" y="3620879"/>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TextBox 14"/>
          <p:cNvSpPr txBox="1"/>
          <p:nvPr/>
        </p:nvSpPr>
        <p:spPr bwMode="auto">
          <a:xfrm>
            <a:off x="5728249" y="3611072"/>
            <a:ext cx="1960775" cy="400110"/>
          </a:xfrm>
          <a:prstGeom prst="rect">
            <a:avLst/>
          </a:prstGeom>
          <a:noFill/>
          <a:ln w="9525">
            <a:noFill/>
            <a:miter lim="800000"/>
            <a:headEnd/>
            <a:tailEnd/>
          </a:ln>
        </p:spPr>
        <p:txBody>
          <a:bodyPr wrap="square" rtlCol="0">
            <a:prstTxWarp prst="textNoShape">
              <a:avLst/>
            </a:prstTxWarp>
            <a:spAutoFit/>
          </a:bodyPr>
          <a:lstStyle/>
          <a:p>
            <a:r>
              <a:rPr lang="en-GB" sz="2000" dirty="0" smtClean="0">
                <a:latin typeface="Calibri" pitchFamily="-1" charset="0"/>
              </a:rPr>
              <a:t>ETL Platform</a:t>
            </a:r>
            <a:endParaRPr lang="en-GB" sz="2000" dirty="0">
              <a:latin typeface="Calibri" pitchFamily="-1" charset="0"/>
            </a:endParaRPr>
          </a:p>
        </p:txBody>
      </p:sp>
      <p:sp>
        <p:nvSpPr>
          <p:cNvPr id="16" name="TextBox 15"/>
          <p:cNvSpPr txBox="1"/>
          <p:nvPr/>
        </p:nvSpPr>
        <p:spPr bwMode="auto">
          <a:xfrm>
            <a:off x="6020047" y="960487"/>
            <a:ext cx="1960775" cy="707886"/>
          </a:xfrm>
          <a:prstGeom prst="rect">
            <a:avLst/>
          </a:prstGeom>
          <a:noFill/>
          <a:ln w="9525">
            <a:noFill/>
            <a:miter lim="800000"/>
            <a:headEnd/>
            <a:tailEnd/>
          </a:ln>
        </p:spPr>
        <p:txBody>
          <a:bodyPr wrap="square" rtlCol="0">
            <a:prstTxWarp prst="textNoShape">
              <a:avLst/>
            </a:prstTxWarp>
            <a:spAutoFit/>
          </a:bodyPr>
          <a:lstStyle/>
          <a:p>
            <a:r>
              <a:rPr lang="en-GB" sz="2000" dirty="0" smtClean="0">
                <a:latin typeface="Calibri" pitchFamily="-1" charset="0"/>
              </a:rPr>
              <a:t>Analytics Platform</a:t>
            </a:r>
            <a:endParaRPr lang="en-GB" sz="2000" dirty="0">
              <a:latin typeface="Calibri" pitchFamily="-1" charset="0"/>
            </a:endParaRPr>
          </a:p>
        </p:txBody>
      </p:sp>
      <p:sp>
        <p:nvSpPr>
          <p:cNvPr id="17" name="TextBox 16"/>
          <p:cNvSpPr txBox="1"/>
          <p:nvPr/>
        </p:nvSpPr>
        <p:spPr bwMode="auto">
          <a:xfrm>
            <a:off x="3431039" y="4164949"/>
            <a:ext cx="1960775" cy="707886"/>
          </a:xfrm>
          <a:prstGeom prst="rect">
            <a:avLst/>
          </a:prstGeom>
          <a:noFill/>
          <a:ln w="9525">
            <a:noFill/>
            <a:miter lim="800000"/>
            <a:headEnd/>
            <a:tailEnd/>
          </a:ln>
        </p:spPr>
        <p:txBody>
          <a:bodyPr wrap="square" rtlCol="0">
            <a:prstTxWarp prst="textNoShape">
              <a:avLst/>
            </a:prstTxWarp>
            <a:spAutoFit/>
          </a:bodyPr>
          <a:lstStyle/>
          <a:p>
            <a:pPr algn="ctr"/>
            <a:r>
              <a:rPr lang="en-GB" sz="2000" dirty="0" smtClean="0">
                <a:latin typeface="Calibri" pitchFamily="-1" charset="0"/>
              </a:rPr>
              <a:t>Virtualization Platform</a:t>
            </a:r>
            <a:endParaRPr lang="en-GB" sz="2000" dirty="0">
              <a:latin typeface="Calibri" pitchFamily="-1" charset="0"/>
            </a:endParaRPr>
          </a:p>
        </p:txBody>
      </p:sp>
      <p:sp>
        <p:nvSpPr>
          <p:cNvPr id="18" name="TextBox 17"/>
          <p:cNvSpPr txBox="1"/>
          <p:nvPr/>
        </p:nvSpPr>
        <p:spPr bwMode="auto">
          <a:xfrm>
            <a:off x="3462015" y="772743"/>
            <a:ext cx="1960775" cy="707886"/>
          </a:xfrm>
          <a:prstGeom prst="rect">
            <a:avLst/>
          </a:prstGeom>
          <a:noFill/>
          <a:ln w="9525">
            <a:noFill/>
            <a:miter lim="800000"/>
            <a:headEnd/>
            <a:tailEnd/>
          </a:ln>
        </p:spPr>
        <p:txBody>
          <a:bodyPr wrap="square" rtlCol="0">
            <a:prstTxWarp prst="textNoShape">
              <a:avLst/>
            </a:prstTxWarp>
            <a:spAutoFit/>
          </a:bodyPr>
          <a:lstStyle/>
          <a:p>
            <a:pPr algn="ctr"/>
            <a:r>
              <a:rPr lang="en-GB" sz="2000" dirty="0" smtClean="0">
                <a:latin typeface="Calibri" pitchFamily="-1" charset="0"/>
              </a:rPr>
              <a:t>Governance Platform</a:t>
            </a:r>
            <a:endParaRPr lang="en-GB" sz="2000" dirty="0">
              <a:latin typeface="Calibri" pitchFamily="-1" charset="0"/>
            </a:endParaRPr>
          </a:p>
        </p:txBody>
      </p:sp>
      <p:sp>
        <p:nvSpPr>
          <p:cNvPr id="19" name="TextBox 18"/>
          <p:cNvSpPr txBox="1"/>
          <p:nvPr/>
        </p:nvSpPr>
        <p:spPr bwMode="auto">
          <a:xfrm>
            <a:off x="1556916" y="3398225"/>
            <a:ext cx="1416911" cy="707886"/>
          </a:xfrm>
          <a:prstGeom prst="rect">
            <a:avLst/>
          </a:prstGeom>
          <a:noFill/>
          <a:ln w="9525">
            <a:noFill/>
            <a:miter lim="800000"/>
            <a:headEnd/>
            <a:tailEnd/>
          </a:ln>
        </p:spPr>
        <p:txBody>
          <a:bodyPr wrap="square" rtlCol="0">
            <a:prstTxWarp prst="textNoShape">
              <a:avLst/>
            </a:prstTxWarp>
            <a:spAutoFit/>
          </a:bodyPr>
          <a:lstStyle/>
          <a:p>
            <a:r>
              <a:rPr lang="en-GB" sz="2000" dirty="0" smtClean="0">
                <a:latin typeface="Calibri" pitchFamily="-1" charset="0"/>
              </a:rPr>
              <a:t>Data Platform</a:t>
            </a:r>
            <a:endParaRPr lang="en-GB" sz="2000" dirty="0">
              <a:latin typeface="Calibri" pitchFamily="-1" charset="0"/>
            </a:endParaRPr>
          </a:p>
        </p:txBody>
      </p:sp>
    </p:spTree>
    <p:extLst>
      <p:ext uri="{BB962C8B-B14F-4D97-AF65-F5344CB8AC3E}">
        <p14:creationId xmlns:p14="http://schemas.microsoft.com/office/powerpoint/2010/main" val="28232452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sym typeface="Wingdings"/>
              </a:rPr>
              <a:t>Specialized services around shared collection of metadata</a:t>
            </a:r>
            <a:endParaRPr lang="en-US" dirty="0"/>
          </a:p>
        </p:txBody>
      </p:sp>
      <p:sp>
        <p:nvSpPr>
          <p:cNvPr id="17" name="Rectangle 16"/>
          <p:cNvSpPr/>
          <p:nvPr/>
        </p:nvSpPr>
        <p:spPr>
          <a:xfrm>
            <a:off x="6730535" y="1454231"/>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Project Management</a:t>
            </a:r>
          </a:p>
        </p:txBody>
      </p:sp>
      <p:sp>
        <p:nvSpPr>
          <p:cNvPr id="22" name="Rectangle 21"/>
          <p:cNvSpPr/>
          <p:nvPr/>
        </p:nvSpPr>
        <p:spPr>
          <a:xfrm>
            <a:off x="6721299" y="94126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Community Profile</a:t>
            </a:r>
            <a:endParaRPr lang="en-US" sz="1200" dirty="0">
              <a:solidFill>
                <a:schemeClr val="tx1"/>
              </a:solidFill>
              <a:latin typeface="Calibri"/>
              <a:cs typeface="Calibri"/>
            </a:endParaRPr>
          </a:p>
        </p:txBody>
      </p:sp>
      <p:sp>
        <p:nvSpPr>
          <p:cNvPr id="26" name="Rectangle 25">
            <a:hlinkClick r:id="" action="ppaction://noaction"/>
          </p:cNvPr>
          <p:cNvSpPr/>
          <p:nvPr/>
        </p:nvSpPr>
        <p:spPr>
          <a:xfrm>
            <a:off x="5079995" y="943119"/>
            <a:ext cx="157843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Catalog</a:t>
            </a:r>
          </a:p>
        </p:txBody>
      </p:sp>
      <p:sp>
        <p:nvSpPr>
          <p:cNvPr id="27" name="Rectangle 26">
            <a:hlinkClick r:id="" action="ppaction://noaction"/>
          </p:cNvPr>
          <p:cNvSpPr/>
          <p:nvPr/>
        </p:nvSpPr>
        <p:spPr>
          <a:xfrm>
            <a:off x="416179" y="1472255"/>
            <a:ext cx="1688393"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Stewardship Action</a:t>
            </a:r>
            <a:endParaRPr lang="en-US" sz="1200" dirty="0">
              <a:solidFill>
                <a:schemeClr val="tx1"/>
              </a:solidFill>
              <a:latin typeface="Calibri"/>
              <a:cs typeface="Calibri"/>
            </a:endParaRPr>
          </a:p>
        </p:txBody>
      </p:sp>
      <p:sp>
        <p:nvSpPr>
          <p:cNvPr id="28" name="Rectangle 27">
            <a:hlinkClick r:id="" action="ppaction://noaction"/>
          </p:cNvPr>
          <p:cNvSpPr/>
          <p:nvPr/>
        </p:nvSpPr>
        <p:spPr>
          <a:xfrm>
            <a:off x="3683002" y="943120"/>
            <a:ext cx="136071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View</a:t>
            </a:r>
            <a:endParaRPr lang="en-US" sz="1200" dirty="0">
              <a:solidFill>
                <a:schemeClr val="tx1"/>
              </a:solidFill>
              <a:latin typeface="Calibri"/>
              <a:cs typeface="Calibri"/>
            </a:endParaRPr>
          </a:p>
        </p:txBody>
      </p:sp>
      <p:sp>
        <p:nvSpPr>
          <p:cNvPr id="32" name="Rectangle 31">
            <a:hlinkClick r:id="rId2" action="ppaction://hlinksldjump"/>
          </p:cNvPr>
          <p:cNvSpPr/>
          <p:nvPr/>
        </p:nvSpPr>
        <p:spPr>
          <a:xfrm>
            <a:off x="416080" y="198372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Program</a:t>
            </a:r>
            <a:endParaRPr lang="en-US" sz="1200" dirty="0">
              <a:solidFill>
                <a:schemeClr val="tx1"/>
              </a:solidFill>
              <a:latin typeface="Calibri"/>
              <a:cs typeface="Calibri"/>
            </a:endParaRPr>
          </a:p>
        </p:txBody>
      </p:sp>
      <p:sp>
        <p:nvSpPr>
          <p:cNvPr id="34" name="Rectangle 33">
            <a:hlinkClick r:id="rId3" action="ppaction://hlinksldjump"/>
          </p:cNvPr>
          <p:cNvSpPr/>
          <p:nvPr/>
        </p:nvSpPr>
        <p:spPr>
          <a:xfrm>
            <a:off x="412097" y="2488700"/>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Process</a:t>
            </a:r>
            <a:endParaRPr lang="en-US" sz="1200" dirty="0">
              <a:solidFill>
                <a:schemeClr val="tx1"/>
              </a:solidFill>
              <a:latin typeface="Calibri"/>
              <a:cs typeface="Calibri"/>
            </a:endParaRPr>
          </a:p>
        </p:txBody>
      </p:sp>
      <p:sp>
        <p:nvSpPr>
          <p:cNvPr id="29" name="Rectangle 28">
            <a:hlinkClick r:id="rId4" action="ppaction://hlinksldjump"/>
          </p:cNvPr>
          <p:cNvSpPr/>
          <p:nvPr/>
        </p:nvSpPr>
        <p:spPr>
          <a:xfrm>
            <a:off x="2140858" y="947765"/>
            <a:ext cx="1487714" cy="46739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Subject Area</a:t>
            </a:r>
            <a:endParaRPr lang="en-US" sz="1200" dirty="0">
              <a:solidFill>
                <a:schemeClr val="tx1"/>
              </a:solidFill>
              <a:latin typeface="Calibri"/>
              <a:cs typeface="Calibri"/>
            </a:endParaRPr>
          </a:p>
        </p:txBody>
      </p:sp>
      <p:sp>
        <p:nvSpPr>
          <p:cNvPr id="30" name="Rectangle 29">
            <a:hlinkClick r:id="" action="ppaction://noaction"/>
          </p:cNvPr>
          <p:cNvSpPr/>
          <p:nvPr/>
        </p:nvSpPr>
        <p:spPr>
          <a:xfrm>
            <a:off x="3704047" y="4034940"/>
            <a:ext cx="143379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Connected Asset</a:t>
            </a:r>
          </a:p>
        </p:txBody>
      </p:sp>
      <p:sp>
        <p:nvSpPr>
          <p:cNvPr id="35" name="Rectangle 34">
            <a:hlinkClick r:id="rId5" action="ppaction://hlinksldjump"/>
          </p:cNvPr>
          <p:cNvSpPr/>
          <p:nvPr/>
        </p:nvSpPr>
        <p:spPr>
          <a:xfrm>
            <a:off x="6695715" y="4030038"/>
            <a:ext cx="16862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Discovery</a:t>
            </a:r>
          </a:p>
        </p:txBody>
      </p:sp>
      <p:sp>
        <p:nvSpPr>
          <p:cNvPr id="36" name="Rectangle 35">
            <a:hlinkClick r:id="rId6" action="ppaction://hlinksldjump"/>
          </p:cNvPr>
          <p:cNvSpPr/>
          <p:nvPr/>
        </p:nvSpPr>
        <p:spPr>
          <a:xfrm>
            <a:off x="438144" y="353797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Engine</a:t>
            </a:r>
          </a:p>
        </p:txBody>
      </p:sp>
      <p:sp>
        <p:nvSpPr>
          <p:cNvPr id="38" name="Rectangle 37">
            <a:hlinkClick r:id="rId4" action="ppaction://hlinksldjump"/>
          </p:cNvPr>
          <p:cNvSpPr/>
          <p:nvPr/>
        </p:nvSpPr>
        <p:spPr>
          <a:xfrm>
            <a:off x="432240" y="3013342"/>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Protection</a:t>
            </a:r>
          </a:p>
        </p:txBody>
      </p:sp>
      <p:sp>
        <p:nvSpPr>
          <p:cNvPr id="23" name="Rectangle 22"/>
          <p:cNvSpPr/>
          <p:nvPr/>
        </p:nvSpPr>
        <p:spPr>
          <a:xfrm>
            <a:off x="6715461" y="249831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Developer</a:t>
            </a:r>
          </a:p>
        </p:txBody>
      </p:sp>
      <p:sp>
        <p:nvSpPr>
          <p:cNvPr id="24" name="Rectangle 23">
            <a:hlinkClick r:id="rId6" action="ppaction://hlinksldjump"/>
          </p:cNvPr>
          <p:cNvSpPr/>
          <p:nvPr/>
        </p:nvSpPr>
        <p:spPr>
          <a:xfrm>
            <a:off x="2140857" y="4044469"/>
            <a:ext cx="15443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Platform</a:t>
            </a:r>
          </a:p>
        </p:txBody>
      </p:sp>
      <p:sp>
        <p:nvSpPr>
          <p:cNvPr id="33" name="Rectangle 32">
            <a:hlinkClick r:id="" action="ppaction://noaction"/>
          </p:cNvPr>
          <p:cNvSpPr/>
          <p:nvPr/>
        </p:nvSpPr>
        <p:spPr>
          <a:xfrm>
            <a:off x="399145" y="946108"/>
            <a:ext cx="1687284"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Owner</a:t>
            </a:r>
            <a:endParaRPr lang="en-US" sz="1200" dirty="0">
              <a:solidFill>
                <a:schemeClr val="tx1"/>
              </a:solidFill>
              <a:latin typeface="Calibri"/>
              <a:cs typeface="Calibri"/>
            </a:endParaRPr>
          </a:p>
        </p:txBody>
      </p:sp>
      <p:sp>
        <p:nvSpPr>
          <p:cNvPr id="37" name="Rectangle 36"/>
          <p:cNvSpPr/>
          <p:nvPr/>
        </p:nvSpPr>
        <p:spPr>
          <a:xfrm>
            <a:off x="6709118" y="3001343"/>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Landscape</a:t>
            </a:r>
          </a:p>
        </p:txBody>
      </p:sp>
      <p:sp>
        <p:nvSpPr>
          <p:cNvPr id="40" name="Rectangle 39"/>
          <p:cNvSpPr/>
          <p:nvPr/>
        </p:nvSpPr>
        <p:spPr>
          <a:xfrm>
            <a:off x="6705467" y="1995400"/>
            <a:ext cx="1694693"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Science</a:t>
            </a:r>
          </a:p>
        </p:txBody>
      </p:sp>
      <p:sp>
        <p:nvSpPr>
          <p:cNvPr id="41" name="Rectangle 40"/>
          <p:cNvSpPr/>
          <p:nvPr/>
        </p:nvSpPr>
        <p:spPr>
          <a:xfrm>
            <a:off x="6712204" y="3506125"/>
            <a:ext cx="1674986" cy="47625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DevOps</a:t>
            </a:r>
            <a:endParaRPr lang="en-US" sz="1200" dirty="0">
              <a:solidFill>
                <a:schemeClr val="tx1"/>
              </a:solidFill>
              <a:latin typeface="Calibri"/>
              <a:cs typeface="Calibri"/>
            </a:endParaRPr>
          </a:p>
        </p:txBody>
      </p:sp>
      <p:sp>
        <p:nvSpPr>
          <p:cNvPr id="42" name="Rectangle 41">
            <a:hlinkClick r:id="" action="ppaction://noaction"/>
          </p:cNvPr>
          <p:cNvSpPr/>
          <p:nvPr/>
        </p:nvSpPr>
        <p:spPr>
          <a:xfrm>
            <a:off x="5152578" y="4048045"/>
            <a:ext cx="15058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Consumer</a:t>
            </a:r>
          </a:p>
        </p:txBody>
      </p:sp>
      <p:sp>
        <p:nvSpPr>
          <p:cNvPr id="43" name="Rectangle 42">
            <a:hlinkClick r:id="rId6" action="ppaction://hlinksldjump"/>
          </p:cNvPr>
          <p:cNvSpPr/>
          <p:nvPr/>
        </p:nvSpPr>
        <p:spPr>
          <a:xfrm>
            <a:off x="435430" y="4048043"/>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Infrastructure</a:t>
            </a:r>
          </a:p>
        </p:txBody>
      </p:sp>
      <p:sp>
        <p:nvSpPr>
          <p:cNvPr id="2" name="Rectangle 1"/>
          <p:cNvSpPr/>
          <p:nvPr/>
        </p:nvSpPr>
        <p:spPr>
          <a:xfrm>
            <a:off x="2140857" y="1415156"/>
            <a:ext cx="4517572" cy="2632889"/>
          </a:xfrm>
          <a:prstGeom prst="rect">
            <a:avLst/>
          </a:prstGeom>
          <a:solidFill>
            <a:srgbClr val="4296A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chemeClr val="bg1"/>
                </a:solidFill>
                <a:latin typeface="Calibri"/>
                <a:cs typeface="Calibri"/>
              </a:rPr>
              <a:t>Shared Common</a:t>
            </a:r>
          </a:p>
          <a:p>
            <a:pPr algn="ctr"/>
            <a:r>
              <a:rPr lang="en-GB" sz="1800" dirty="0" smtClean="0">
                <a:solidFill>
                  <a:schemeClr val="bg1"/>
                </a:solidFill>
                <a:latin typeface="Calibri"/>
                <a:cs typeface="Calibri"/>
              </a:rPr>
              <a:t>Metadata stored in</a:t>
            </a:r>
          </a:p>
          <a:p>
            <a:pPr algn="ctr"/>
            <a:r>
              <a:rPr lang="en-GB" sz="1800" dirty="0" smtClean="0">
                <a:solidFill>
                  <a:schemeClr val="bg1"/>
                </a:solidFill>
                <a:latin typeface="Calibri"/>
                <a:cs typeface="Calibri"/>
              </a:rPr>
              <a:t>multiple metadata repositories</a:t>
            </a:r>
            <a:endParaRPr lang="en-GB" sz="1800" dirty="0">
              <a:solidFill>
                <a:schemeClr val="bg1"/>
              </a:solidFill>
              <a:latin typeface="Calibri"/>
              <a:cs typeface="Calibri"/>
            </a:endParaRPr>
          </a:p>
        </p:txBody>
      </p:sp>
    </p:spTree>
    <p:extLst>
      <p:ext uri="{BB962C8B-B14F-4D97-AF65-F5344CB8AC3E}">
        <p14:creationId xmlns:p14="http://schemas.microsoft.com/office/powerpoint/2010/main" val="13098848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Three concepts to understand</a:t>
            </a:r>
            <a:endParaRPr lang="en-GB" dirty="0"/>
          </a:p>
        </p:txBody>
      </p:sp>
      <p:sp>
        <p:nvSpPr>
          <p:cNvPr id="5" name="Content Placeholder 4"/>
          <p:cNvSpPr>
            <a:spLocks noGrp="1"/>
          </p:cNvSpPr>
          <p:nvPr>
            <p:ph idx="1"/>
          </p:nvPr>
        </p:nvSpPr>
        <p:spPr/>
        <p:txBody>
          <a:bodyPr/>
          <a:lstStyle/>
          <a:p>
            <a:r>
              <a:rPr lang="en-GB" dirty="0" smtClean="0"/>
              <a:t>Open metadata types</a:t>
            </a:r>
          </a:p>
          <a:p>
            <a:r>
              <a:rPr lang="en-GB" dirty="0" smtClean="0"/>
              <a:t>OMRS - Repository services and open metadata repository cohorts</a:t>
            </a:r>
          </a:p>
          <a:p>
            <a:r>
              <a:rPr lang="en-GB" dirty="0" smtClean="0"/>
              <a:t>OMAS - Access services for data tools and engines</a:t>
            </a:r>
          </a:p>
        </p:txBody>
      </p:sp>
    </p:spTree>
    <p:extLst>
      <p:ext uri="{BB962C8B-B14F-4D97-AF65-F5344CB8AC3E}">
        <p14:creationId xmlns:p14="http://schemas.microsoft.com/office/powerpoint/2010/main" val="12132720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 Metadata Types</a:t>
            </a:r>
            <a:endParaRPr lang="en-GB" dirty="0"/>
          </a:p>
        </p:txBody>
      </p:sp>
      <p:sp>
        <p:nvSpPr>
          <p:cNvPr id="5" name="Text Placeholder 4"/>
          <p:cNvSpPr>
            <a:spLocks noGrp="1"/>
          </p:cNvSpPr>
          <p:nvPr>
            <p:ph type="body" idx="1"/>
          </p:nvPr>
        </p:nvSpPr>
        <p:spPr/>
        <p:txBody>
          <a:bodyPr/>
          <a:lstStyle/>
          <a:p>
            <a:r>
              <a:rPr lang="en-GB" dirty="0" smtClean="0"/>
              <a:t>Open metadata and governance</a:t>
            </a:r>
            <a:endParaRPr lang="en-GB" dirty="0"/>
          </a:p>
        </p:txBody>
      </p:sp>
    </p:spTree>
    <p:extLst>
      <p:ext uri="{BB962C8B-B14F-4D97-AF65-F5344CB8AC3E}">
        <p14:creationId xmlns:p14="http://schemas.microsoft.com/office/powerpoint/2010/main" val="1953131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3"/>
          <p:cNvSpPr>
            <a:spLocks noGrp="1"/>
          </p:cNvSpPr>
          <p:nvPr>
            <p:ph type="title"/>
          </p:nvPr>
        </p:nvSpPr>
        <p:spPr/>
        <p:txBody>
          <a:bodyPr/>
          <a:lstStyle/>
          <a:p>
            <a:r>
              <a:rPr lang="en-US">
                <a:latin typeface="Arial" charset="0"/>
                <a:ea typeface="MS PGothic" charset="0"/>
              </a:rPr>
              <a:t>Introduction and background</a:t>
            </a:r>
          </a:p>
        </p:txBody>
      </p:sp>
      <p:sp>
        <p:nvSpPr>
          <p:cNvPr id="9218" name="Content Placeholder 8"/>
          <p:cNvSpPr>
            <a:spLocks noGrp="1"/>
          </p:cNvSpPr>
          <p:nvPr>
            <p:ph idx="1"/>
          </p:nvPr>
        </p:nvSpPr>
        <p:spPr>
          <a:xfrm>
            <a:off x="152400" y="1122499"/>
            <a:ext cx="8763000" cy="3620963"/>
          </a:xfrm>
        </p:spPr>
        <p:txBody>
          <a:bodyPr/>
          <a:lstStyle/>
          <a:p>
            <a:r>
              <a:rPr lang="en-US" dirty="0">
                <a:latin typeface="Calibri" charset="0"/>
                <a:ea typeface="MS PGothic" charset="0"/>
              </a:rPr>
              <a:t>Mandy </a:t>
            </a:r>
            <a:r>
              <a:rPr lang="en-US" dirty="0" smtClean="0">
                <a:latin typeface="Calibri" charset="0"/>
                <a:ea typeface="MS PGothic" charset="0"/>
              </a:rPr>
              <a:t>Chessell CBE FREng</a:t>
            </a:r>
            <a:endParaRPr lang="en-US" dirty="0">
              <a:latin typeface="Calibri" charset="0"/>
              <a:ea typeface="MS PGothic" charset="0"/>
            </a:endParaRPr>
          </a:p>
          <a:p>
            <a:r>
              <a:rPr lang="en-US" dirty="0" smtClean="0">
                <a:latin typeface="Calibri" charset="0"/>
                <a:ea typeface="MS PGothic" charset="0"/>
              </a:rPr>
              <a:t>Distinguished Engineer, Master Inventor</a:t>
            </a:r>
          </a:p>
          <a:p>
            <a:r>
              <a:rPr lang="en-US" dirty="0" smtClean="0">
                <a:latin typeface="Calibri" charset="0"/>
                <a:ea typeface="MS PGothic" charset="0"/>
              </a:rPr>
              <a:t>Focused on Analytics, Open Metadata and Governance</a:t>
            </a:r>
          </a:p>
          <a:p>
            <a:r>
              <a:rPr lang="en-US" dirty="0" smtClean="0">
                <a:latin typeface="Calibri" charset="0"/>
                <a:ea typeface="MS PGothic" charset="0"/>
              </a:rPr>
              <a:t>30 years at IBM </a:t>
            </a:r>
            <a:r>
              <a:rPr lang="en-US" dirty="0">
                <a:latin typeface="Calibri" charset="0"/>
                <a:ea typeface="MS PGothic" charset="0"/>
              </a:rPr>
              <a:t>working on exchange and integration of data between business systems</a:t>
            </a:r>
            <a:r>
              <a:rPr lang="en-US" dirty="0" smtClean="0">
                <a:latin typeface="Calibri" charset="0"/>
                <a:ea typeface="MS PGothic" charset="0"/>
              </a:rPr>
              <a:t>.</a:t>
            </a:r>
            <a:endParaRPr lang="en-US" dirty="0">
              <a:latin typeface="Calibri" charset="0"/>
              <a:ea typeface="MS PGothic" charset="0"/>
            </a:endParaRPr>
          </a:p>
        </p:txBody>
      </p:sp>
      <p:pic>
        <p:nvPicPr>
          <p:cNvPr id="9219" name="Picture 4" descr="09699886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58288" y="628652"/>
            <a:ext cx="1369771"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Content Placeholder 4" descr="Screen Shot 2015-03-22 at 21.41.07.png"/>
          <p:cNvPicPr>
            <a:picLocks noChangeAspect="1"/>
          </p:cNvPicPr>
          <p:nvPr/>
        </p:nvPicPr>
        <p:blipFill>
          <a:blip r:embed="rId3">
            <a:extLst>
              <a:ext uri="{28A0092B-C50C-407E-A947-70E740481C1C}">
                <a14:useLocalDpi xmlns:a14="http://schemas.microsoft.com/office/drawing/2010/main" val="0"/>
              </a:ext>
            </a:extLst>
          </a:blip>
          <a:srcRect l="16740" t="1337" b="1337"/>
          <a:stretch>
            <a:fillRect/>
          </a:stretch>
        </p:blipFill>
        <p:spPr bwMode="auto">
          <a:xfrm>
            <a:off x="5408618" y="3086839"/>
            <a:ext cx="1487487" cy="15935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221" name="Picture 11" descr="Patterns of Information Management.jpg"/>
          <p:cNvPicPr>
            <a:picLocks noChangeAspect="1"/>
          </p:cNvPicPr>
          <p:nvPr/>
        </p:nvPicPr>
        <p:blipFill>
          <a:blip r:embed="rId4">
            <a:extLst>
              <a:ext uri="{28A0092B-C50C-407E-A947-70E740481C1C}">
                <a14:useLocalDpi xmlns:a14="http://schemas.microsoft.com/office/drawing/2010/main" val="0"/>
              </a:ext>
            </a:extLst>
          </a:blip>
          <a:srcRect l="10811" r="14189"/>
          <a:stretch>
            <a:fillRect/>
          </a:stretch>
        </p:blipFill>
        <p:spPr bwMode="auto">
          <a:xfrm>
            <a:off x="3652838" y="3079407"/>
            <a:ext cx="1409700" cy="16057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222" name="Content Placeholder 4" descr="DataReservoirCoverv2.jpg"/>
          <p:cNvPicPr>
            <a:picLocks noChangeAspect="1"/>
          </p:cNvPicPr>
          <p:nvPr/>
        </p:nvPicPr>
        <p:blipFill>
          <a:blip r:embed="rId5">
            <a:extLst>
              <a:ext uri="{28A0092B-C50C-407E-A947-70E740481C1C}">
                <a14:useLocalDpi xmlns:a14="http://schemas.microsoft.com/office/drawing/2010/main" val="0"/>
              </a:ext>
            </a:extLst>
          </a:blip>
          <a:srcRect l="-11768" r="-11768"/>
          <a:stretch>
            <a:fillRect/>
          </a:stretch>
        </p:blipFill>
        <p:spPr bwMode="auto">
          <a:xfrm>
            <a:off x="6996117" y="3073620"/>
            <a:ext cx="1798637" cy="160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650525" y="3068442"/>
            <a:ext cx="2391322" cy="1602432"/>
          </a:xfrm>
          <a:prstGeom prst="rect">
            <a:avLst/>
          </a:prstGeom>
        </p:spPr>
      </p:pic>
    </p:spTree>
    <p:extLst>
      <p:ext uri="{BB962C8B-B14F-4D97-AF65-F5344CB8AC3E}">
        <p14:creationId xmlns:p14="http://schemas.microsoft.com/office/powerpoint/2010/main" val="22295068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sym typeface="Wingdings"/>
              </a:rPr>
              <a:t>Specialized services around shared collection of metadata</a:t>
            </a:r>
            <a:endParaRPr lang="en-US" dirty="0"/>
          </a:p>
        </p:txBody>
      </p:sp>
      <p:sp>
        <p:nvSpPr>
          <p:cNvPr id="17" name="Rectangle 16"/>
          <p:cNvSpPr/>
          <p:nvPr/>
        </p:nvSpPr>
        <p:spPr>
          <a:xfrm>
            <a:off x="6730535" y="1454231"/>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Project Management</a:t>
            </a:r>
          </a:p>
        </p:txBody>
      </p:sp>
      <p:sp>
        <p:nvSpPr>
          <p:cNvPr id="22" name="Rectangle 21"/>
          <p:cNvSpPr/>
          <p:nvPr/>
        </p:nvSpPr>
        <p:spPr>
          <a:xfrm>
            <a:off x="6721299" y="94126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Community Profile</a:t>
            </a:r>
            <a:endParaRPr lang="en-US" sz="1200" dirty="0">
              <a:solidFill>
                <a:schemeClr val="tx1"/>
              </a:solidFill>
              <a:latin typeface="Calibri"/>
              <a:cs typeface="Calibri"/>
            </a:endParaRPr>
          </a:p>
        </p:txBody>
      </p:sp>
      <p:sp>
        <p:nvSpPr>
          <p:cNvPr id="26" name="Rectangle 25">
            <a:hlinkClick r:id="" action="ppaction://noaction"/>
          </p:cNvPr>
          <p:cNvSpPr/>
          <p:nvPr/>
        </p:nvSpPr>
        <p:spPr>
          <a:xfrm>
            <a:off x="5079995" y="943119"/>
            <a:ext cx="157843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Catalog</a:t>
            </a:r>
          </a:p>
        </p:txBody>
      </p:sp>
      <p:sp>
        <p:nvSpPr>
          <p:cNvPr id="27" name="Rectangle 26">
            <a:hlinkClick r:id="" action="ppaction://noaction"/>
          </p:cNvPr>
          <p:cNvSpPr/>
          <p:nvPr/>
        </p:nvSpPr>
        <p:spPr>
          <a:xfrm>
            <a:off x="416179" y="1472255"/>
            <a:ext cx="1688393"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Stewardship Action</a:t>
            </a:r>
            <a:endParaRPr lang="en-US" sz="1200" dirty="0">
              <a:solidFill>
                <a:schemeClr val="tx1"/>
              </a:solidFill>
              <a:latin typeface="Calibri"/>
              <a:cs typeface="Calibri"/>
            </a:endParaRPr>
          </a:p>
        </p:txBody>
      </p:sp>
      <p:sp>
        <p:nvSpPr>
          <p:cNvPr id="28" name="Rectangle 27">
            <a:hlinkClick r:id="" action="ppaction://noaction"/>
          </p:cNvPr>
          <p:cNvSpPr/>
          <p:nvPr/>
        </p:nvSpPr>
        <p:spPr>
          <a:xfrm>
            <a:off x="3683002" y="943120"/>
            <a:ext cx="136071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View</a:t>
            </a:r>
            <a:endParaRPr lang="en-US" sz="1200" dirty="0">
              <a:solidFill>
                <a:schemeClr val="tx1"/>
              </a:solidFill>
              <a:latin typeface="Calibri"/>
              <a:cs typeface="Calibri"/>
            </a:endParaRPr>
          </a:p>
        </p:txBody>
      </p:sp>
      <p:sp>
        <p:nvSpPr>
          <p:cNvPr id="32" name="Rectangle 31">
            <a:hlinkClick r:id="rId2" action="ppaction://hlinksldjump"/>
          </p:cNvPr>
          <p:cNvSpPr/>
          <p:nvPr/>
        </p:nvSpPr>
        <p:spPr>
          <a:xfrm>
            <a:off x="416080" y="198372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Program</a:t>
            </a:r>
            <a:endParaRPr lang="en-US" sz="1200" dirty="0">
              <a:solidFill>
                <a:schemeClr val="tx1"/>
              </a:solidFill>
              <a:latin typeface="Calibri"/>
              <a:cs typeface="Calibri"/>
            </a:endParaRPr>
          </a:p>
        </p:txBody>
      </p:sp>
      <p:sp>
        <p:nvSpPr>
          <p:cNvPr id="34" name="Rectangle 33">
            <a:hlinkClick r:id="rId3" action="ppaction://hlinksldjump"/>
          </p:cNvPr>
          <p:cNvSpPr/>
          <p:nvPr/>
        </p:nvSpPr>
        <p:spPr>
          <a:xfrm>
            <a:off x="412097" y="2488700"/>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Process</a:t>
            </a:r>
            <a:endParaRPr lang="en-US" sz="1200" dirty="0">
              <a:solidFill>
                <a:schemeClr val="tx1"/>
              </a:solidFill>
              <a:latin typeface="Calibri"/>
              <a:cs typeface="Calibri"/>
            </a:endParaRPr>
          </a:p>
        </p:txBody>
      </p:sp>
      <p:sp>
        <p:nvSpPr>
          <p:cNvPr id="29" name="Rectangle 28">
            <a:hlinkClick r:id="rId4" action="ppaction://hlinksldjump"/>
          </p:cNvPr>
          <p:cNvSpPr/>
          <p:nvPr/>
        </p:nvSpPr>
        <p:spPr>
          <a:xfrm>
            <a:off x="2140858" y="947765"/>
            <a:ext cx="1487714" cy="46739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Subject Area</a:t>
            </a:r>
            <a:endParaRPr lang="en-US" sz="1200" dirty="0">
              <a:solidFill>
                <a:schemeClr val="tx1"/>
              </a:solidFill>
              <a:latin typeface="Calibri"/>
              <a:cs typeface="Calibri"/>
            </a:endParaRPr>
          </a:p>
        </p:txBody>
      </p:sp>
      <p:sp>
        <p:nvSpPr>
          <p:cNvPr id="30" name="Rectangle 29">
            <a:hlinkClick r:id="" action="ppaction://noaction"/>
          </p:cNvPr>
          <p:cNvSpPr/>
          <p:nvPr/>
        </p:nvSpPr>
        <p:spPr>
          <a:xfrm>
            <a:off x="3704047" y="4034940"/>
            <a:ext cx="143379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Connected Asset</a:t>
            </a:r>
          </a:p>
        </p:txBody>
      </p:sp>
      <p:sp>
        <p:nvSpPr>
          <p:cNvPr id="35" name="Rectangle 34">
            <a:hlinkClick r:id="rId5" action="ppaction://hlinksldjump"/>
          </p:cNvPr>
          <p:cNvSpPr/>
          <p:nvPr/>
        </p:nvSpPr>
        <p:spPr>
          <a:xfrm>
            <a:off x="6695715" y="4030038"/>
            <a:ext cx="16862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Discovery</a:t>
            </a:r>
          </a:p>
        </p:txBody>
      </p:sp>
      <p:sp>
        <p:nvSpPr>
          <p:cNvPr id="36" name="Rectangle 35">
            <a:hlinkClick r:id="rId6" action="ppaction://hlinksldjump"/>
          </p:cNvPr>
          <p:cNvSpPr/>
          <p:nvPr/>
        </p:nvSpPr>
        <p:spPr>
          <a:xfrm>
            <a:off x="438144" y="353797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Engine</a:t>
            </a:r>
          </a:p>
        </p:txBody>
      </p:sp>
      <p:sp>
        <p:nvSpPr>
          <p:cNvPr id="38" name="Rectangle 37">
            <a:hlinkClick r:id="rId4" action="ppaction://hlinksldjump"/>
          </p:cNvPr>
          <p:cNvSpPr/>
          <p:nvPr/>
        </p:nvSpPr>
        <p:spPr>
          <a:xfrm>
            <a:off x="432240" y="3013342"/>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Protection</a:t>
            </a:r>
          </a:p>
        </p:txBody>
      </p:sp>
      <p:sp>
        <p:nvSpPr>
          <p:cNvPr id="23" name="Rectangle 22"/>
          <p:cNvSpPr/>
          <p:nvPr/>
        </p:nvSpPr>
        <p:spPr>
          <a:xfrm>
            <a:off x="6715461" y="249831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Developer</a:t>
            </a:r>
          </a:p>
        </p:txBody>
      </p:sp>
      <p:sp>
        <p:nvSpPr>
          <p:cNvPr id="24" name="Rectangle 23">
            <a:hlinkClick r:id="rId6" action="ppaction://hlinksldjump"/>
          </p:cNvPr>
          <p:cNvSpPr/>
          <p:nvPr/>
        </p:nvSpPr>
        <p:spPr>
          <a:xfrm>
            <a:off x="2140857" y="4044469"/>
            <a:ext cx="15443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Platform</a:t>
            </a:r>
          </a:p>
        </p:txBody>
      </p:sp>
      <p:sp>
        <p:nvSpPr>
          <p:cNvPr id="33" name="Rectangle 32">
            <a:hlinkClick r:id="" action="ppaction://noaction"/>
          </p:cNvPr>
          <p:cNvSpPr/>
          <p:nvPr/>
        </p:nvSpPr>
        <p:spPr>
          <a:xfrm>
            <a:off x="399145" y="946108"/>
            <a:ext cx="1687284"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Owner</a:t>
            </a:r>
            <a:endParaRPr lang="en-US" sz="1200" dirty="0">
              <a:solidFill>
                <a:schemeClr val="tx1"/>
              </a:solidFill>
              <a:latin typeface="Calibri"/>
              <a:cs typeface="Calibri"/>
            </a:endParaRPr>
          </a:p>
        </p:txBody>
      </p:sp>
      <p:sp>
        <p:nvSpPr>
          <p:cNvPr id="37" name="Rectangle 36"/>
          <p:cNvSpPr/>
          <p:nvPr/>
        </p:nvSpPr>
        <p:spPr>
          <a:xfrm>
            <a:off x="6709118" y="3001343"/>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Landscape</a:t>
            </a:r>
          </a:p>
        </p:txBody>
      </p:sp>
      <p:sp>
        <p:nvSpPr>
          <p:cNvPr id="40" name="Rectangle 39"/>
          <p:cNvSpPr/>
          <p:nvPr/>
        </p:nvSpPr>
        <p:spPr>
          <a:xfrm>
            <a:off x="6705467" y="1995400"/>
            <a:ext cx="1694693"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Science</a:t>
            </a:r>
          </a:p>
        </p:txBody>
      </p:sp>
      <p:sp>
        <p:nvSpPr>
          <p:cNvPr id="41" name="Rectangle 40"/>
          <p:cNvSpPr/>
          <p:nvPr/>
        </p:nvSpPr>
        <p:spPr>
          <a:xfrm>
            <a:off x="6712204" y="3506125"/>
            <a:ext cx="1674986" cy="47625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DevOps</a:t>
            </a:r>
            <a:endParaRPr lang="en-US" sz="1200" dirty="0">
              <a:solidFill>
                <a:schemeClr val="tx1"/>
              </a:solidFill>
              <a:latin typeface="Calibri"/>
              <a:cs typeface="Calibri"/>
            </a:endParaRPr>
          </a:p>
        </p:txBody>
      </p:sp>
      <p:sp>
        <p:nvSpPr>
          <p:cNvPr id="42" name="Rectangle 41">
            <a:hlinkClick r:id="" action="ppaction://noaction"/>
          </p:cNvPr>
          <p:cNvSpPr/>
          <p:nvPr/>
        </p:nvSpPr>
        <p:spPr>
          <a:xfrm>
            <a:off x="5152578" y="4048045"/>
            <a:ext cx="15058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Consumer</a:t>
            </a:r>
          </a:p>
        </p:txBody>
      </p:sp>
      <p:sp>
        <p:nvSpPr>
          <p:cNvPr id="43" name="Rectangle 42">
            <a:hlinkClick r:id="rId6" action="ppaction://hlinksldjump"/>
          </p:cNvPr>
          <p:cNvSpPr/>
          <p:nvPr/>
        </p:nvSpPr>
        <p:spPr>
          <a:xfrm>
            <a:off x="435430" y="4048043"/>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Infrastructure</a:t>
            </a:r>
          </a:p>
        </p:txBody>
      </p:sp>
      <p:sp>
        <p:nvSpPr>
          <p:cNvPr id="2" name="Rectangle 1"/>
          <p:cNvSpPr/>
          <p:nvPr/>
        </p:nvSpPr>
        <p:spPr>
          <a:xfrm>
            <a:off x="2140857" y="1415156"/>
            <a:ext cx="4517572" cy="2632889"/>
          </a:xfrm>
          <a:prstGeom prst="rect">
            <a:avLst/>
          </a:prstGeom>
          <a:solidFill>
            <a:srgbClr val="4296A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chemeClr val="bg1"/>
                </a:solidFill>
                <a:latin typeface="Calibri"/>
                <a:cs typeface="Calibri"/>
              </a:rPr>
              <a:t>Shared Common</a:t>
            </a:r>
          </a:p>
          <a:p>
            <a:pPr algn="ctr"/>
            <a:r>
              <a:rPr lang="en-GB" sz="1800" dirty="0">
                <a:solidFill>
                  <a:schemeClr val="bg1"/>
                </a:solidFill>
                <a:latin typeface="Calibri"/>
                <a:cs typeface="Calibri"/>
              </a:rPr>
              <a:t>M</a:t>
            </a:r>
            <a:r>
              <a:rPr lang="en-GB" sz="1800" dirty="0" smtClean="0">
                <a:solidFill>
                  <a:schemeClr val="bg1"/>
                </a:solidFill>
                <a:latin typeface="Calibri"/>
                <a:cs typeface="Calibri"/>
              </a:rPr>
              <a:t>etadata</a:t>
            </a:r>
            <a:endParaRPr lang="en-GB" sz="1800" dirty="0">
              <a:solidFill>
                <a:schemeClr val="bg1"/>
              </a:solidFill>
              <a:latin typeface="Calibri"/>
              <a:cs typeface="Calibri"/>
            </a:endParaRPr>
          </a:p>
        </p:txBody>
      </p:sp>
    </p:spTree>
    <p:extLst>
      <p:ext uri="{BB962C8B-B14F-4D97-AF65-F5344CB8AC3E}">
        <p14:creationId xmlns:p14="http://schemas.microsoft.com/office/powerpoint/2010/main" val="19779636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9"/>
          <p:cNvSpPr>
            <a:spLocks noGrp="1"/>
          </p:cNvSpPr>
          <p:nvPr>
            <p:ph type="title"/>
          </p:nvPr>
        </p:nvSpPr>
        <p:spPr/>
        <p:txBody>
          <a:bodyPr anchor="t"/>
          <a:lstStyle/>
          <a:p>
            <a:pPr algn="l"/>
            <a:r>
              <a:rPr lang="en-US" dirty="0" smtClean="0">
                <a:latin typeface="Arial" charset="0"/>
                <a:ea typeface="MS PGothic" charset="0"/>
              </a:rPr>
              <a:t>Scope of shared metadata</a:t>
            </a:r>
            <a:endParaRPr lang="en-US" sz="2400" dirty="0">
              <a:latin typeface="Arial" charset="0"/>
              <a:ea typeface="MS PGothic" charset="0"/>
            </a:endParaRPr>
          </a:p>
        </p:txBody>
      </p:sp>
      <p:sp>
        <p:nvSpPr>
          <p:cNvPr id="19" name="Rectangle 18"/>
          <p:cNvSpPr/>
          <p:nvPr/>
        </p:nvSpPr>
        <p:spPr>
          <a:xfrm>
            <a:off x="1424660" y="1014443"/>
            <a:ext cx="6536162" cy="3573234"/>
          </a:xfrm>
          <a:prstGeom prst="rect">
            <a:avLst/>
          </a:prstGeom>
          <a:solidFill>
            <a:schemeClr val="tx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0" name="Rectangle 75"/>
          <p:cNvSpPr/>
          <p:nvPr/>
        </p:nvSpPr>
        <p:spPr bwMode="auto">
          <a:xfrm>
            <a:off x="1229375" y="2692401"/>
            <a:ext cx="4470401" cy="1896502"/>
          </a:xfrm>
          <a:custGeom>
            <a:avLst/>
            <a:gdLst>
              <a:gd name="connsiteX0" fmla="*/ 0 w 4463410"/>
              <a:gd name="connsiteY0" fmla="*/ 0 h 1886343"/>
              <a:gd name="connsiteX1" fmla="*/ 4463410 w 4463410"/>
              <a:gd name="connsiteY1" fmla="*/ 0 h 1886343"/>
              <a:gd name="connsiteX2" fmla="*/ 4463410 w 4463410"/>
              <a:gd name="connsiteY2" fmla="*/ 1886343 h 1886343"/>
              <a:gd name="connsiteX3" fmla="*/ 0 w 4463410"/>
              <a:gd name="connsiteY3" fmla="*/ 1886343 h 1886343"/>
              <a:gd name="connsiteX4" fmla="*/ 0 w 4463410"/>
              <a:gd name="connsiteY4" fmla="*/ 0 h 1886343"/>
              <a:gd name="connsiteX0" fmla="*/ 0 w 4463410"/>
              <a:gd name="connsiteY0" fmla="*/ 10159 h 1896502"/>
              <a:gd name="connsiteX1" fmla="*/ 2736209 w 4463410"/>
              <a:gd name="connsiteY1" fmla="*/ 0 h 1896502"/>
              <a:gd name="connsiteX2" fmla="*/ 4463410 w 4463410"/>
              <a:gd name="connsiteY2" fmla="*/ 10159 h 1896502"/>
              <a:gd name="connsiteX3" fmla="*/ 4463410 w 4463410"/>
              <a:gd name="connsiteY3" fmla="*/ 1896502 h 1896502"/>
              <a:gd name="connsiteX4" fmla="*/ 0 w 4463410"/>
              <a:gd name="connsiteY4" fmla="*/ 1896502 h 1896502"/>
              <a:gd name="connsiteX5" fmla="*/ 0 w 4463410"/>
              <a:gd name="connsiteY5" fmla="*/ 10159 h 1896502"/>
              <a:gd name="connsiteX0" fmla="*/ 6991 w 4470401"/>
              <a:gd name="connsiteY0" fmla="*/ 1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6991 w 4470401"/>
              <a:gd name="connsiteY6" fmla="*/ 1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0401" h="1896502">
                <a:moveTo>
                  <a:pt x="2750191" y="1280159"/>
                </a:moveTo>
                <a:cubicBezTo>
                  <a:pt x="2747861" y="853439"/>
                  <a:pt x="2745530" y="426720"/>
                  <a:pt x="2743200" y="0"/>
                </a:cubicBezTo>
                <a:lnTo>
                  <a:pt x="4470401" y="10159"/>
                </a:lnTo>
                <a:lnTo>
                  <a:pt x="4470401" y="1896502"/>
                </a:lnTo>
                <a:lnTo>
                  <a:pt x="6991" y="1896502"/>
                </a:lnTo>
                <a:cubicBezTo>
                  <a:pt x="4661" y="1694441"/>
                  <a:pt x="2330" y="1492381"/>
                  <a:pt x="0" y="1290320"/>
                </a:cubicBezTo>
                <a:cubicBezTo>
                  <a:pt x="286810" y="1300480"/>
                  <a:pt x="2544661" y="1300479"/>
                  <a:pt x="2750191" y="1280159"/>
                </a:cubicBezTo>
                <a:close/>
              </a:path>
            </a:pathLst>
          </a:custGeom>
          <a:solidFill>
            <a:srgbClr val="558ED5"/>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1" name="Rectangle 20"/>
          <p:cNvSpPr/>
          <p:nvPr/>
        </p:nvSpPr>
        <p:spPr bwMode="auto">
          <a:xfrm>
            <a:off x="3822789" y="1034085"/>
            <a:ext cx="2014649" cy="1665160"/>
          </a:xfrm>
          <a:prstGeom prst="rect">
            <a:avLst/>
          </a:prstGeom>
          <a:solidFill>
            <a:schemeClr val="accent5">
              <a:lumMod val="60000"/>
              <a:lumOff val="4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Glossary</a:t>
            </a:r>
            <a:endParaRPr lang="en-US" sz="1600" dirty="0">
              <a:solidFill>
                <a:srgbClr val="1F497D"/>
              </a:solidFill>
              <a:latin typeface="Calibri"/>
              <a:ea typeface="ＭＳ Ｐゴシック"/>
              <a:cs typeface="Calibri"/>
            </a:endParaRPr>
          </a:p>
        </p:txBody>
      </p:sp>
      <p:sp>
        <p:nvSpPr>
          <p:cNvPr id="22" name="Rectangle 21"/>
          <p:cNvSpPr/>
          <p:nvPr/>
        </p:nvSpPr>
        <p:spPr bwMode="auto">
          <a:xfrm>
            <a:off x="5704362" y="1035310"/>
            <a:ext cx="2300820" cy="1685348"/>
          </a:xfrm>
          <a:prstGeom prst="rect">
            <a:avLst/>
          </a:prstGeom>
          <a:solidFill>
            <a:schemeClr val="accent2">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Collaboration</a:t>
            </a:r>
            <a:endParaRPr lang="en-US" sz="1600" dirty="0">
              <a:solidFill>
                <a:srgbClr val="1F497D"/>
              </a:solidFill>
              <a:latin typeface="Calibri"/>
              <a:ea typeface="ＭＳ Ｐゴシック"/>
              <a:cs typeface="Calibri"/>
            </a:endParaRPr>
          </a:p>
        </p:txBody>
      </p:sp>
      <p:sp>
        <p:nvSpPr>
          <p:cNvPr id="23" name="Rectangle 22"/>
          <p:cNvSpPr/>
          <p:nvPr/>
        </p:nvSpPr>
        <p:spPr bwMode="auto">
          <a:xfrm>
            <a:off x="1236351" y="1024262"/>
            <a:ext cx="2744190" cy="2369178"/>
          </a:xfrm>
          <a:prstGeom prst="rect">
            <a:avLst/>
          </a:prstGeom>
          <a:solidFill>
            <a:schemeClr val="accent3">
              <a:lumMod val="60000"/>
              <a:lumOff val="4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Governance</a:t>
            </a:r>
            <a:endParaRPr lang="en-US" sz="1600" dirty="0">
              <a:solidFill>
                <a:srgbClr val="1F497D"/>
              </a:solidFill>
              <a:latin typeface="Calibri"/>
              <a:ea typeface="ＭＳ Ｐゴシック"/>
              <a:cs typeface="Calibri"/>
            </a:endParaRPr>
          </a:p>
        </p:txBody>
      </p:sp>
      <p:sp>
        <p:nvSpPr>
          <p:cNvPr id="24" name="Rectangle 23"/>
          <p:cNvSpPr/>
          <p:nvPr/>
        </p:nvSpPr>
        <p:spPr bwMode="auto">
          <a:xfrm>
            <a:off x="5704385" y="2578227"/>
            <a:ext cx="2287943" cy="836122"/>
          </a:xfrm>
          <a:prstGeom prst="rect">
            <a:avLst/>
          </a:prstGeom>
          <a:solidFill>
            <a:schemeClr val="accent1">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Models and</a:t>
            </a:r>
          </a:p>
          <a:p>
            <a:pPr algn="ctr">
              <a:defRPr/>
            </a:pPr>
            <a:r>
              <a:rPr lang="en-US" sz="1600" dirty="0" smtClean="0">
                <a:solidFill>
                  <a:srgbClr val="1F497D"/>
                </a:solidFill>
                <a:latin typeface="Calibri"/>
                <a:ea typeface="ＭＳ Ｐゴシック"/>
                <a:cs typeface="Calibri"/>
              </a:rPr>
              <a:t>Reference Data</a:t>
            </a:r>
            <a:endParaRPr lang="en-US" sz="1600" dirty="0">
              <a:solidFill>
                <a:srgbClr val="1F497D"/>
              </a:solidFill>
              <a:latin typeface="Calibri"/>
              <a:ea typeface="ＭＳ Ｐゴシック"/>
              <a:cs typeface="Calibri"/>
            </a:endParaRPr>
          </a:p>
        </p:txBody>
      </p:sp>
      <p:sp>
        <p:nvSpPr>
          <p:cNvPr id="25" name="Rectangle 24"/>
          <p:cNvSpPr/>
          <p:nvPr/>
        </p:nvSpPr>
        <p:spPr bwMode="auto">
          <a:xfrm>
            <a:off x="5694224" y="3413760"/>
            <a:ext cx="2287943" cy="1178560"/>
          </a:xfrm>
          <a:prstGeom prst="rect">
            <a:avLst/>
          </a:prstGeom>
          <a:solidFill>
            <a:schemeClr val="accent6">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Metadata</a:t>
            </a:r>
          </a:p>
          <a:p>
            <a:pPr algn="ctr">
              <a:defRPr/>
            </a:pPr>
            <a:r>
              <a:rPr lang="en-US" sz="1600" dirty="0" smtClean="0">
                <a:solidFill>
                  <a:srgbClr val="1F497D"/>
                </a:solidFill>
                <a:latin typeface="Calibri"/>
                <a:ea typeface="ＭＳ Ｐゴシック"/>
                <a:cs typeface="Calibri"/>
              </a:rPr>
              <a:t>Discovery</a:t>
            </a:r>
            <a:endParaRPr lang="en-US" sz="1600" dirty="0">
              <a:solidFill>
                <a:srgbClr val="1F497D"/>
              </a:solidFill>
              <a:latin typeface="Calibri"/>
              <a:ea typeface="ＭＳ Ｐゴシック"/>
              <a:cs typeface="Calibri"/>
            </a:endParaRPr>
          </a:p>
        </p:txBody>
      </p:sp>
      <p:sp>
        <p:nvSpPr>
          <p:cNvPr id="26" name="Rectangle 25"/>
          <p:cNvSpPr/>
          <p:nvPr/>
        </p:nvSpPr>
        <p:spPr bwMode="auto">
          <a:xfrm>
            <a:off x="1236351" y="3383281"/>
            <a:ext cx="2744190" cy="589280"/>
          </a:xfrm>
          <a:prstGeom prst="rect">
            <a:avLst/>
          </a:prstGeom>
          <a:solidFill>
            <a:schemeClr val="bg2">
              <a:lumMod val="75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Lineage</a:t>
            </a:r>
            <a:endParaRPr lang="en-US" sz="1600" dirty="0">
              <a:solidFill>
                <a:srgbClr val="1F497D"/>
              </a:solidFill>
              <a:latin typeface="Calibri"/>
              <a:ea typeface="ＭＳ Ｐゴシック"/>
              <a:cs typeface="Calibri"/>
            </a:endParaRPr>
          </a:p>
        </p:txBody>
      </p:sp>
      <p:sp>
        <p:nvSpPr>
          <p:cNvPr id="27" name="TextBox 26"/>
          <p:cNvSpPr txBox="1"/>
          <p:nvPr/>
        </p:nvSpPr>
        <p:spPr bwMode="auto">
          <a:xfrm>
            <a:off x="4328192" y="3505228"/>
            <a:ext cx="1031853" cy="307777"/>
          </a:xfrm>
          <a:prstGeom prst="rect">
            <a:avLst/>
          </a:prstGeom>
          <a:noFill/>
          <a:ln w="9525">
            <a:noFill/>
            <a:miter lim="800000"/>
            <a:headEnd/>
            <a:tailEnd/>
          </a:ln>
        </p:spPr>
        <p:txBody>
          <a:bodyPr wrap="none" rtlCol="0">
            <a:prstTxWarp prst="textNoShape">
              <a:avLst/>
            </a:prstTxWarp>
            <a:spAutoFit/>
          </a:bodyPr>
          <a:lstStyle/>
          <a:p>
            <a:r>
              <a:rPr lang="en-GB" sz="1400" dirty="0" smtClean="0">
                <a:solidFill>
                  <a:schemeClr val="bg1"/>
                </a:solidFill>
                <a:latin typeface="Calibri" pitchFamily="-1" charset="0"/>
              </a:rPr>
              <a:t>Data Assets</a:t>
            </a:r>
            <a:endParaRPr lang="en-GB" sz="1400" dirty="0">
              <a:solidFill>
                <a:schemeClr val="bg1"/>
              </a:solidFill>
              <a:latin typeface="Calibri" pitchFamily="-1" charset="0"/>
            </a:endParaRPr>
          </a:p>
        </p:txBody>
      </p:sp>
      <p:sp>
        <p:nvSpPr>
          <p:cNvPr id="35" name="Rectangle 34"/>
          <p:cNvSpPr/>
          <p:nvPr/>
        </p:nvSpPr>
        <p:spPr bwMode="auto">
          <a:xfrm>
            <a:off x="1227287" y="3952149"/>
            <a:ext cx="2754260" cy="642046"/>
          </a:xfrm>
          <a:prstGeom prst="rect">
            <a:avLst/>
          </a:prstGeom>
          <a:solidFill>
            <a:srgbClr val="FFFF66"/>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Base Types, Systems</a:t>
            </a:r>
          </a:p>
          <a:p>
            <a:pPr algn="ctr">
              <a:defRPr/>
            </a:pPr>
            <a:r>
              <a:rPr lang="en-US" sz="1600" dirty="0" smtClean="0">
                <a:solidFill>
                  <a:srgbClr val="1F497D"/>
                </a:solidFill>
                <a:latin typeface="Calibri"/>
                <a:ea typeface="ＭＳ Ｐゴシック"/>
                <a:cs typeface="Calibri"/>
              </a:rPr>
              <a:t>and Infrastructure</a:t>
            </a:r>
            <a:endParaRPr lang="en-US" sz="1600" dirty="0">
              <a:solidFill>
                <a:srgbClr val="1F497D"/>
              </a:solidFill>
              <a:latin typeface="Calibri"/>
              <a:ea typeface="ＭＳ Ｐゴシック"/>
              <a:cs typeface="Calibri"/>
            </a:endParaRPr>
          </a:p>
        </p:txBody>
      </p:sp>
    </p:spTree>
    <p:extLst>
      <p:ext uri="{BB962C8B-B14F-4D97-AF65-F5344CB8AC3E}">
        <p14:creationId xmlns:p14="http://schemas.microsoft.com/office/powerpoint/2010/main" val="40108011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9"/>
          <p:cNvSpPr>
            <a:spLocks noGrp="1"/>
          </p:cNvSpPr>
          <p:nvPr>
            <p:ph type="title"/>
          </p:nvPr>
        </p:nvSpPr>
        <p:spPr/>
        <p:txBody>
          <a:bodyPr anchor="t"/>
          <a:lstStyle/>
          <a:p>
            <a:r>
              <a:rPr lang="en-US" dirty="0">
                <a:latin typeface="Arial" charset="0"/>
                <a:ea typeface="MS PGothic" charset="0"/>
              </a:rPr>
              <a:t>Open metadata </a:t>
            </a:r>
            <a:r>
              <a:rPr lang="en-US" dirty="0" smtClean="0">
                <a:latin typeface="Arial" charset="0"/>
                <a:ea typeface="MS PGothic" charset="0"/>
              </a:rPr>
              <a:t>type model summary</a:t>
            </a:r>
            <a:endParaRPr lang="en-US" sz="2400" dirty="0">
              <a:latin typeface="Arial" charset="0"/>
              <a:ea typeface="MS PGothic" charset="0"/>
            </a:endParaRPr>
          </a:p>
        </p:txBody>
      </p:sp>
      <p:sp>
        <p:nvSpPr>
          <p:cNvPr id="74" name="Rectangle 73"/>
          <p:cNvSpPr/>
          <p:nvPr/>
        </p:nvSpPr>
        <p:spPr>
          <a:xfrm>
            <a:off x="1107168" y="1014443"/>
            <a:ext cx="6536162" cy="3573234"/>
          </a:xfrm>
          <a:prstGeom prst="rect">
            <a:avLst/>
          </a:prstGeom>
          <a:solidFill>
            <a:schemeClr val="tx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grpSp>
        <p:nvGrpSpPr>
          <p:cNvPr id="75" name="Group 9"/>
          <p:cNvGrpSpPr>
            <a:grpSpLocks/>
          </p:cNvGrpSpPr>
          <p:nvPr/>
        </p:nvGrpSpPr>
        <p:grpSpPr bwMode="auto">
          <a:xfrm>
            <a:off x="918858" y="1024287"/>
            <a:ext cx="6768832" cy="3564641"/>
            <a:chOff x="738873" y="2120900"/>
            <a:chExt cx="7509684" cy="4610727"/>
          </a:xfrm>
        </p:grpSpPr>
        <p:sp>
          <p:nvSpPr>
            <p:cNvPr id="76" name="Rectangle 75"/>
            <p:cNvSpPr/>
            <p:nvPr/>
          </p:nvSpPr>
          <p:spPr>
            <a:xfrm>
              <a:off x="738873" y="2206637"/>
              <a:ext cx="7496984" cy="4524990"/>
            </a:xfrm>
            <a:prstGeom prst="rect">
              <a:avLst/>
            </a:prstGeom>
            <a:solidFill>
              <a:srgbClr val="558ED5"/>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77" name="Rectangle 76"/>
            <p:cNvSpPr/>
            <p:nvPr/>
          </p:nvSpPr>
          <p:spPr>
            <a:xfrm>
              <a:off x="3608392" y="2133603"/>
              <a:ext cx="2235153" cy="2153821"/>
            </a:xfrm>
            <a:prstGeom prst="rect">
              <a:avLst/>
            </a:prstGeom>
            <a:solidFill>
              <a:schemeClr val="accent5">
                <a:lumMod val="60000"/>
                <a:lumOff val="4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78" name="Rectangle 77"/>
            <p:cNvSpPr/>
            <p:nvPr/>
          </p:nvSpPr>
          <p:spPr>
            <a:xfrm>
              <a:off x="5695911" y="2135190"/>
              <a:ext cx="2552646" cy="2179933"/>
            </a:xfrm>
            <a:prstGeom prst="rect">
              <a:avLst/>
            </a:prstGeom>
            <a:solidFill>
              <a:schemeClr val="accent2">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79" name="Rectangle 78"/>
            <p:cNvSpPr/>
            <p:nvPr/>
          </p:nvSpPr>
          <p:spPr>
            <a:xfrm>
              <a:off x="738874" y="2120900"/>
              <a:ext cx="3044543" cy="3064441"/>
            </a:xfrm>
            <a:prstGeom prst="rect">
              <a:avLst/>
            </a:prstGeom>
            <a:solidFill>
              <a:schemeClr val="accent3">
                <a:lumMod val="60000"/>
                <a:lumOff val="4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80" name="Rectangle 79"/>
            <p:cNvSpPr/>
            <p:nvPr/>
          </p:nvSpPr>
          <p:spPr>
            <a:xfrm>
              <a:off x="5695911" y="4130892"/>
              <a:ext cx="2538360" cy="1081492"/>
            </a:xfrm>
            <a:prstGeom prst="rect">
              <a:avLst/>
            </a:prstGeom>
            <a:solidFill>
              <a:schemeClr val="accent1">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grpSp>
      <p:sp>
        <p:nvSpPr>
          <p:cNvPr id="81" name="Rectangle 80"/>
          <p:cNvSpPr/>
          <p:nvPr/>
        </p:nvSpPr>
        <p:spPr>
          <a:xfrm>
            <a:off x="1021584" y="1475906"/>
            <a:ext cx="1863702" cy="66121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Policy Metadata (Principles, Regulations, Standards, Approaches, </a:t>
            </a:r>
            <a:r>
              <a:rPr lang="en-US" sz="900" dirty="0">
                <a:solidFill>
                  <a:srgbClr val="1F497D"/>
                </a:solidFill>
                <a:latin typeface="Calibri"/>
                <a:ea typeface="ＭＳ Ｐゴシック"/>
                <a:cs typeface="Calibri"/>
              </a:rPr>
              <a:t>Rule Specifications, </a:t>
            </a:r>
            <a:r>
              <a:rPr lang="en-US" sz="900" dirty="0" smtClean="0">
                <a:solidFill>
                  <a:srgbClr val="1F497D"/>
                </a:solidFill>
                <a:latin typeface="Calibri"/>
                <a:ea typeface="ＭＳ Ｐゴシック"/>
                <a:cs typeface="Calibri"/>
              </a:rPr>
              <a:t>Roles </a:t>
            </a:r>
            <a:r>
              <a:rPr lang="en-US" sz="900" dirty="0">
                <a:solidFill>
                  <a:srgbClr val="1F497D"/>
                </a:solidFill>
                <a:latin typeface="Calibri"/>
                <a:ea typeface="ＭＳ Ｐゴシック"/>
                <a:cs typeface="Calibri"/>
              </a:rPr>
              <a:t>and </a:t>
            </a:r>
            <a:r>
              <a:rPr lang="en-US" sz="900" dirty="0" smtClean="0">
                <a:solidFill>
                  <a:srgbClr val="1F497D"/>
                </a:solidFill>
                <a:latin typeface="Calibri"/>
                <a:ea typeface="ＭＳ Ｐゴシック"/>
                <a:cs typeface="Calibri"/>
              </a:rPr>
              <a:t>Metrics)</a:t>
            </a:r>
            <a:endParaRPr lang="en-US" sz="900" dirty="0">
              <a:solidFill>
                <a:srgbClr val="1F497D"/>
              </a:solidFill>
              <a:latin typeface="Calibri"/>
              <a:ea typeface="ＭＳ Ｐゴシック"/>
              <a:cs typeface="Calibri"/>
            </a:endParaRPr>
          </a:p>
        </p:txBody>
      </p:sp>
      <p:sp>
        <p:nvSpPr>
          <p:cNvPr id="82" name="Rectangle 81"/>
          <p:cNvSpPr/>
          <p:nvPr/>
        </p:nvSpPr>
        <p:spPr>
          <a:xfrm>
            <a:off x="1024150" y="2712264"/>
            <a:ext cx="833900" cy="59645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Governance Actions and Processes</a:t>
            </a:r>
          </a:p>
        </p:txBody>
      </p:sp>
      <p:sp>
        <p:nvSpPr>
          <p:cNvPr id="83" name="Rectangle 82"/>
          <p:cNvSpPr/>
          <p:nvPr/>
        </p:nvSpPr>
        <p:spPr>
          <a:xfrm>
            <a:off x="3824512" y="2787259"/>
            <a:ext cx="1415263" cy="171931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solidFill>
                <a:srgbClr val="1F497D"/>
              </a:solidFill>
              <a:latin typeface="Calibri"/>
              <a:ea typeface="ＭＳ Ｐゴシック"/>
              <a:cs typeface="Calibri"/>
            </a:endParaRPr>
          </a:p>
        </p:txBody>
      </p:sp>
      <p:sp>
        <p:nvSpPr>
          <p:cNvPr id="84" name="Up-Down Arrow 83"/>
          <p:cNvSpPr/>
          <p:nvPr/>
        </p:nvSpPr>
        <p:spPr>
          <a:xfrm>
            <a:off x="4405408" y="2500198"/>
            <a:ext cx="161361" cy="295646"/>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85" name="TextBox 84"/>
          <p:cNvSpPr txBox="1"/>
          <p:nvPr/>
        </p:nvSpPr>
        <p:spPr bwMode="auto">
          <a:xfrm>
            <a:off x="5343241" y="1444563"/>
            <a:ext cx="781785"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Augmentation</a:t>
            </a:r>
          </a:p>
        </p:txBody>
      </p:sp>
      <p:sp>
        <p:nvSpPr>
          <p:cNvPr id="86" name="TextBox 85"/>
          <p:cNvSpPr txBox="1"/>
          <p:nvPr/>
        </p:nvSpPr>
        <p:spPr bwMode="auto">
          <a:xfrm>
            <a:off x="4585142" y="2472940"/>
            <a:ext cx="556563"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Mapping</a:t>
            </a:r>
          </a:p>
        </p:txBody>
      </p:sp>
      <p:sp>
        <p:nvSpPr>
          <p:cNvPr id="87" name="TextBox 86"/>
          <p:cNvSpPr txBox="1"/>
          <p:nvPr/>
        </p:nvSpPr>
        <p:spPr bwMode="auto">
          <a:xfrm>
            <a:off x="1485828" y="2521502"/>
            <a:ext cx="856525"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Implementation</a:t>
            </a:r>
          </a:p>
        </p:txBody>
      </p:sp>
      <p:sp>
        <p:nvSpPr>
          <p:cNvPr id="91" name="Rectangle 90"/>
          <p:cNvSpPr/>
          <p:nvPr/>
        </p:nvSpPr>
        <p:spPr>
          <a:xfrm>
            <a:off x="3823163" y="1486785"/>
            <a:ext cx="1446313" cy="54813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Business Objects and </a:t>
            </a:r>
            <a:r>
              <a:rPr lang="en-US" sz="900" dirty="0" smtClean="0">
                <a:solidFill>
                  <a:srgbClr val="1F497D"/>
                </a:solidFill>
                <a:latin typeface="Calibri"/>
                <a:ea typeface="ＭＳ Ｐゴシック"/>
                <a:cs typeface="Calibri"/>
              </a:rPr>
              <a:t>Relationships, Taxonomies and Ontologies</a:t>
            </a:r>
            <a:endParaRPr lang="en-US" sz="900" dirty="0">
              <a:solidFill>
                <a:srgbClr val="1F497D"/>
              </a:solidFill>
              <a:latin typeface="Calibri"/>
              <a:ea typeface="ＭＳ Ｐゴシック"/>
              <a:cs typeface="Calibri"/>
            </a:endParaRPr>
          </a:p>
        </p:txBody>
      </p:sp>
      <p:sp>
        <p:nvSpPr>
          <p:cNvPr id="92" name="Rectangle 91"/>
          <p:cNvSpPr/>
          <p:nvPr/>
        </p:nvSpPr>
        <p:spPr>
          <a:xfrm>
            <a:off x="3821244" y="2264612"/>
            <a:ext cx="1426580" cy="231951"/>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Business Attributes</a:t>
            </a:r>
          </a:p>
        </p:txBody>
      </p:sp>
      <p:sp>
        <p:nvSpPr>
          <p:cNvPr id="93" name="Up-Down Arrow 92"/>
          <p:cNvSpPr/>
          <p:nvPr/>
        </p:nvSpPr>
        <p:spPr>
          <a:xfrm>
            <a:off x="4411467" y="1990342"/>
            <a:ext cx="161362" cy="294409"/>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94" name="TextBox 93"/>
          <p:cNvSpPr txBox="1"/>
          <p:nvPr/>
        </p:nvSpPr>
        <p:spPr bwMode="auto">
          <a:xfrm>
            <a:off x="4485440" y="2038667"/>
            <a:ext cx="718065"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Organization</a:t>
            </a:r>
          </a:p>
        </p:txBody>
      </p:sp>
      <p:sp>
        <p:nvSpPr>
          <p:cNvPr id="95" name="Bent Arrow 94"/>
          <p:cNvSpPr/>
          <p:nvPr/>
        </p:nvSpPr>
        <p:spPr>
          <a:xfrm flipV="1">
            <a:off x="3538507" y="2236410"/>
            <a:ext cx="376316" cy="78559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96" name="Bent Arrow 95"/>
          <p:cNvSpPr/>
          <p:nvPr/>
        </p:nvSpPr>
        <p:spPr>
          <a:xfrm flipV="1">
            <a:off x="3534223" y="1700785"/>
            <a:ext cx="377747" cy="67518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97" name="Bent Arrow 96"/>
          <p:cNvSpPr/>
          <p:nvPr/>
        </p:nvSpPr>
        <p:spPr>
          <a:xfrm flipH="1" flipV="1">
            <a:off x="5223912" y="2385552"/>
            <a:ext cx="376315" cy="78559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98" name="Rectangle 97"/>
          <p:cNvSpPr/>
          <p:nvPr/>
        </p:nvSpPr>
        <p:spPr>
          <a:xfrm>
            <a:off x="6015292" y="1072136"/>
            <a:ext cx="1587164" cy="797871"/>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Teaming </a:t>
            </a:r>
            <a:r>
              <a:rPr lang="en-US" sz="900" dirty="0">
                <a:solidFill>
                  <a:srgbClr val="1F497D"/>
                </a:solidFill>
                <a:latin typeface="Calibri"/>
                <a:ea typeface="ＭＳ Ｐゴシック"/>
                <a:cs typeface="Calibri"/>
              </a:rPr>
              <a:t>Metadata</a:t>
            </a:r>
          </a:p>
          <a:p>
            <a:pPr algn="ctr">
              <a:defRPr/>
            </a:pPr>
            <a:r>
              <a:rPr lang="en-US" sz="900" dirty="0" smtClean="0">
                <a:solidFill>
                  <a:srgbClr val="1F497D"/>
                </a:solidFill>
                <a:latin typeface="Calibri"/>
                <a:ea typeface="ＭＳ Ｐゴシック"/>
                <a:cs typeface="Calibri"/>
              </a:rPr>
              <a:t>(people profiles, communities</a:t>
            </a:r>
            <a:r>
              <a:rPr lang="en-US" sz="900" dirty="0">
                <a:solidFill>
                  <a:srgbClr val="1F497D"/>
                </a:solidFill>
                <a:latin typeface="Calibri"/>
                <a:ea typeface="ＭＳ Ｐゴシック"/>
                <a:cs typeface="Calibri"/>
              </a:rPr>
              <a:t>, projects, </a:t>
            </a:r>
          </a:p>
          <a:p>
            <a:pPr algn="ctr">
              <a:defRPr/>
            </a:pPr>
            <a:r>
              <a:rPr lang="en-US" sz="900" dirty="0">
                <a:solidFill>
                  <a:srgbClr val="1F497D"/>
                </a:solidFill>
                <a:latin typeface="Calibri"/>
                <a:ea typeface="ＭＳ Ｐゴシック"/>
                <a:cs typeface="Calibri"/>
              </a:rPr>
              <a:t>notebooks, …)</a:t>
            </a:r>
          </a:p>
        </p:txBody>
      </p:sp>
      <p:sp>
        <p:nvSpPr>
          <p:cNvPr id="99" name="Rectangle 98"/>
          <p:cNvSpPr/>
          <p:nvPr/>
        </p:nvSpPr>
        <p:spPr>
          <a:xfrm>
            <a:off x="6026374" y="2629012"/>
            <a:ext cx="1576099" cy="29026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Models and Schemas</a:t>
            </a:r>
          </a:p>
        </p:txBody>
      </p:sp>
      <p:sp>
        <p:nvSpPr>
          <p:cNvPr id="100" name="Bent Arrow 99"/>
          <p:cNvSpPr/>
          <p:nvPr/>
        </p:nvSpPr>
        <p:spPr>
          <a:xfrm flipV="1">
            <a:off x="5561596" y="2394039"/>
            <a:ext cx="436411" cy="78559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01" name="Oval 100"/>
          <p:cNvSpPr/>
          <p:nvPr/>
        </p:nvSpPr>
        <p:spPr bwMode="auto">
          <a:xfrm>
            <a:off x="3335530" y="1114419"/>
            <a:ext cx="280990" cy="21654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4</a:t>
            </a:r>
          </a:p>
        </p:txBody>
      </p:sp>
      <p:sp>
        <p:nvSpPr>
          <p:cNvPr id="102" name="Oval 101"/>
          <p:cNvSpPr/>
          <p:nvPr/>
        </p:nvSpPr>
        <p:spPr bwMode="auto">
          <a:xfrm>
            <a:off x="3888830" y="1979043"/>
            <a:ext cx="282093" cy="21654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3</a:t>
            </a:r>
          </a:p>
        </p:txBody>
      </p:sp>
      <p:sp>
        <p:nvSpPr>
          <p:cNvPr id="104" name="Oval 103"/>
          <p:cNvSpPr/>
          <p:nvPr/>
        </p:nvSpPr>
        <p:spPr bwMode="auto">
          <a:xfrm>
            <a:off x="5585076" y="1150436"/>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1</a:t>
            </a:r>
          </a:p>
        </p:txBody>
      </p:sp>
      <p:sp>
        <p:nvSpPr>
          <p:cNvPr id="105" name="Oval 104"/>
          <p:cNvSpPr/>
          <p:nvPr/>
        </p:nvSpPr>
        <p:spPr bwMode="auto">
          <a:xfrm>
            <a:off x="5555248" y="3171063"/>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5</a:t>
            </a:r>
          </a:p>
        </p:txBody>
      </p:sp>
      <p:sp>
        <p:nvSpPr>
          <p:cNvPr id="106" name="Rectangle 105"/>
          <p:cNvSpPr/>
          <p:nvPr/>
        </p:nvSpPr>
        <p:spPr>
          <a:xfrm>
            <a:off x="3761783" y="3678166"/>
            <a:ext cx="1503996" cy="507831"/>
          </a:xfrm>
          <a:prstGeom prst="rect">
            <a:avLst/>
          </a:prstGeom>
        </p:spPr>
        <p:txBody>
          <a:bodyPr wrap="square">
            <a:spAutoFit/>
          </a:bodyPr>
          <a:lstStyle/>
          <a:p>
            <a:pPr lvl="0" algn="ctr">
              <a:defRPr/>
            </a:pPr>
            <a:r>
              <a:rPr lang="en-US" sz="900" dirty="0">
                <a:solidFill>
                  <a:srgbClr val="1F497D"/>
                </a:solidFill>
                <a:latin typeface="Calibri"/>
                <a:ea typeface="ＭＳ Ｐゴシック"/>
                <a:cs typeface="Calibri"/>
              </a:rPr>
              <a:t>Physical Asset Descriptions</a:t>
            </a:r>
          </a:p>
          <a:p>
            <a:pPr lvl="0" algn="ctr">
              <a:defRPr/>
            </a:pPr>
            <a:r>
              <a:rPr lang="en-US" sz="900" dirty="0">
                <a:solidFill>
                  <a:srgbClr val="1F497D"/>
                </a:solidFill>
                <a:latin typeface="Calibri"/>
                <a:ea typeface="ＭＳ Ｐゴシック"/>
                <a:cs typeface="Calibri"/>
              </a:rPr>
              <a:t>(Data stores</a:t>
            </a:r>
            <a:r>
              <a:rPr lang="en-US" sz="900" dirty="0" smtClean="0">
                <a:solidFill>
                  <a:srgbClr val="1F497D"/>
                </a:solidFill>
                <a:latin typeface="Calibri"/>
                <a:ea typeface="ＭＳ Ｐゴシック"/>
                <a:cs typeface="Calibri"/>
              </a:rPr>
              <a:t>, APIs,</a:t>
            </a:r>
          </a:p>
          <a:p>
            <a:pPr lvl="0" algn="ctr">
              <a:defRPr/>
            </a:pPr>
            <a:r>
              <a:rPr lang="en-US" sz="900" dirty="0" smtClean="0">
                <a:solidFill>
                  <a:srgbClr val="1F497D"/>
                </a:solidFill>
                <a:latin typeface="Calibri"/>
                <a:ea typeface="ＭＳ Ｐゴシック"/>
                <a:cs typeface="Calibri"/>
              </a:rPr>
              <a:t>models </a:t>
            </a:r>
            <a:r>
              <a:rPr lang="en-US" sz="900" dirty="0">
                <a:solidFill>
                  <a:srgbClr val="1F497D"/>
                </a:solidFill>
                <a:latin typeface="Calibri"/>
                <a:ea typeface="ＭＳ Ｐゴシック"/>
                <a:cs typeface="Calibri"/>
              </a:rPr>
              <a:t>and components)</a:t>
            </a:r>
          </a:p>
        </p:txBody>
      </p:sp>
      <p:sp>
        <p:nvSpPr>
          <p:cNvPr id="107" name="Rectangle 106"/>
          <p:cNvSpPr/>
          <p:nvPr/>
        </p:nvSpPr>
        <p:spPr>
          <a:xfrm>
            <a:off x="3763905" y="2897738"/>
            <a:ext cx="1472086" cy="507831"/>
          </a:xfrm>
          <a:prstGeom prst="rect">
            <a:avLst/>
          </a:prstGeom>
        </p:spPr>
        <p:txBody>
          <a:bodyPr wrap="square">
            <a:spAutoFit/>
          </a:bodyPr>
          <a:lstStyle/>
          <a:p>
            <a:pPr lvl="0" algn="ctr">
              <a:defRPr/>
            </a:pPr>
            <a:r>
              <a:rPr lang="en-US" sz="900" dirty="0" smtClean="0">
                <a:solidFill>
                  <a:srgbClr val="1F497D"/>
                </a:solidFill>
                <a:latin typeface="Calibri"/>
                <a:ea typeface="ＭＳ Ｐゴシック"/>
                <a:cs typeface="Calibri"/>
              </a:rPr>
              <a:t>Asset Collections</a:t>
            </a:r>
            <a:endParaRPr lang="en-US" sz="900" dirty="0">
              <a:solidFill>
                <a:srgbClr val="1F497D"/>
              </a:solidFill>
              <a:latin typeface="Calibri"/>
              <a:ea typeface="ＭＳ Ｐゴシック"/>
              <a:cs typeface="Calibri"/>
            </a:endParaRPr>
          </a:p>
          <a:p>
            <a:pPr lvl="0" algn="ctr">
              <a:defRPr/>
            </a:pPr>
            <a:r>
              <a:rPr lang="en-US" sz="900" dirty="0" smtClean="0">
                <a:solidFill>
                  <a:srgbClr val="1F497D"/>
                </a:solidFill>
                <a:latin typeface="Calibri"/>
                <a:ea typeface="ＭＳ Ｐゴシック"/>
                <a:cs typeface="Calibri"/>
              </a:rPr>
              <a:t>(Sets, Typed Sets, Type Organized Sets)</a:t>
            </a:r>
            <a:endParaRPr lang="en-US" sz="900" dirty="0">
              <a:solidFill>
                <a:srgbClr val="1F497D"/>
              </a:solidFill>
              <a:latin typeface="Calibri"/>
              <a:ea typeface="ＭＳ Ｐゴシック"/>
              <a:cs typeface="Calibri"/>
            </a:endParaRPr>
          </a:p>
        </p:txBody>
      </p:sp>
      <p:sp>
        <p:nvSpPr>
          <p:cNvPr id="124" name="Rectangle 123"/>
          <p:cNvSpPr/>
          <p:nvPr/>
        </p:nvSpPr>
        <p:spPr>
          <a:xfrm>
            <a:off x="3809725" y="3450179"/>
            <a:ext cx="1447919" cy="230832"/>
          </a:xfrm>
          <a:prstGeom prst="rect">
            <a:avLst/>
          </a:prstGeom>
        </p:spPr>
        <p:txBody>
          <a:bodyPr wrap="square">
            <a:spAutoFit/>
          </a:bodyPr>
          <a:lstStyle/>
          <a:p>
            <a:pPr lvl="0" algn="ctr">
              <a:defRPr/>
            </a:pPr>
            <a:r>
              <a:rPr lang="en-US" sz="900" dirty="0" smtClean="0">
                <a:solidFill>
                  <a:srgbClr val="1F497D"/>
                </a:solidFill>
                <a:latin typeface="Calibri"/>
                <a:ea typeface="ＭＳ Ｐゴシック"/>
                <a:cs typeface="Calibri"/>
              </a:rPr>
              <a:t>Information Views</a:t>
            </a:r>
            <a:endParaRPr lang="en-US" sz="900" dirty="0">
              <a:solidFill>
                <a:srgbClr val="1F497D"/>
              </a:solidFill>
              <a:latin typeface="Calibri"/>
              <a:ea typeface="ＭＳ Ｐゴシック"/>
              <a:cs typeface="Calibri"/>
            </a:endParaRPr>
          </a:p>
        </p:txBody>
      </p:sp>
      <p:sp>
        <p:nvSpPr>
          <p:cNvPr id="125" name="Rectangle 124"/>
          <p:cNvSpPr/>
          <p:nvPr/>
        </p:nvSpPr>
        <p:spPr>
          <a:xfrm>
            <a:off x="2043393" y="2703630"/>
            <a:ext cx="827251" cy="605087"/>
          </a:xfrm>
          <a:prstGeom prst="rect">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900" dirty="0" smtClean="0">
                <a:solidFill>
                  <a:srgbClr val="1F497D"/>
                </a:solidFill>
                <a:latin typeface="Calibri"/>
                <a:ea typeface="ＭＳ Ｐゴシック"/>
                <a:cs typeface="Calibri"/>
              </a:rPr>
              <a:t>Rights</a:t>
            </a:r>
          </a:p>
          <a:p>
            <a:pPr algn="ctr">
              <a:defRPr/>
            </a:pPr>
            <a:r>
              <a:rPr lang="en-US" sz="900" dirty="0" smtClean="0">
                <a:solidFill>
                  <a:srgbClr val="1F497D"/>
                </a:solidFill>
                <a:latin typeface="Calibri"/>
                <a:ea typeface="ＭＳ Ｐゴシック"/>
                <a:cs typeface="Calibri"/>
              </a:rPr>
              <a:t>Management</a:t>
            </a:r>
            <a:endParaRPr lang="en-US" sz="900" dirty="0">
              <a:solidFill>
                <a:srgbClr val="1F497D"/>
              </a:solidFill>
              <a:latin typeface="Calibri"/>
              <a:ea typeface="ＭＳ Ｐゴシック"/>
              <a:cs typeface="Calibri"/>
            </a:endParaRPr>
          </a:p>
        </p:txBody>
      </p:sp>
      <p:sp>
        <p:nvSpPr>
          <p:cNvPr id="126" name="Left-Right Arrow 125"/>
          <p:cNvSpPr/>
          <p:nvPr/>
        </p:nvSpPr>
        <p:spPr>
          <a:xfrm flipV="1">
            <a:off x="1828716" y="2948119"/>
            <a:ext cx="249471" cy="14449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27" name="Rectangle 126"/>
          <p:cNvSpPr/>
          <p:nvPr/>
        </p:nvSpPr>
        <p:spPr>
          <a:xfrm>
            <a:off x="6029057" y="2996286"/>
            <a:ext cx="1576099" cy="28047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Reference Data</a:t>
            </a:r>
            <a:endParaRPr lang="en-US" sz="900" dirty="0">
              <a:solidFill>
                <a:srgbClr val="1F497D"/>
              </a:solidFill>
              <a:latin typeface="Calibri"/>
              <a:ea typeface="ＭＳ Ｐゴシック"/>
              <a:cs typeface="Calibri"/>
            </a:endParaRPr>
          </a:p>
        </p:txBody>
      </p:sp>
      <p:sp>
        <p:nvSpPr>
          <p:cNvPr id="128" name="Bent Arrow 127"/>
          <p:cNvSpPr/>
          <p:nvPr/>
        </p:nvSpPr>
        <p:spPr>
          <a:xfrm flipV="1">
            <a:off x="5564279" y="2067090"/>
            <a:ext cx="436411" cy="78559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29" name="Bent Arrow 128"/>
          <p:cNvSpPr/>
          <p:nvPr/>
        </p:nvSpPr>
        <p:spPr>
          <a:xfrm flipH="1" flipV="1">
            <a:off x="5225341" y="1700785"/>
            <a:ext cx="377747" cy="68654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0" name="Left-Right Arrow 129"/>
          <p:cNvSpPr/>
          <p:nvPr/>
        </p:nvSpPr>
        <p:spPr>
          <a:xfrm>
            <a:off x="5258222" y="1616322"/>
            <a:ext cx="777872" cy="131423"/>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1" name="Bent Arrow 130"/>
          <p:cNvSpPr/>
          <p:nvPr/>
        </p:nvSpPr>
        <p:spPr>
          <a:xfrm rot="5400000" flipH="1" flipV="1">
            <a:off x="5653544" y="1715320"/>
            <a:ext cx="561566" cy="482199"/>
          </a:xfrm>
          <a:prstGeom prst="bentArrow">
            <a:avLst>
              <a:gd name="adj1" fmla="val 9718"/>
              <a:gd name="adj2" fmla="val 12060"/>
              <a:gd name="adj3" fmla="val 11839"/>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2" name="Rectangle 131"/>
          <p:cNvSpPr/>
          <p:nvPr/>
        </p:nvSpPr>
        <p:spPr>
          <a:xfrm>
            <a:off x="6022247" y="1942428"/>
            <a:ext cx="1580247" cy="50377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Feedback Metadata</a:t>
            </a:r>
          </a:p>
          <a:p>
            <a:pPr algn="ctr">
              <a:defRPr/>
            </a:pPr>
            <a:r>
              <a:rPr lang="en-US" sz="900" dirty="0">
                <a:solidFill>
                  <a:srgbClr val="1F497D"/>
                </a:solidFill>
                <a:latin typeface="Calibri"/>
                <a:ea typeface="ＭＳ Ｐゴシック"/>
                <a:cs typeface="Calibri"/>
              </a:rPr>
              <a:t>(tags, comments, ratings, …)</a:t>
            </a:r>
          </a:p>
        </p:txBody>
      </p:sp>
      <p:sp>
        <p:nvSpPr>
          <p:cNvPr id="133" name="Rectangle 132"/>
          <p:cNvSpPr/>
          <p:nvPr/>
        </p:nvSpPr>
        <p:spPr>
          <a:xfrm rot="5400000">
            <a:off x="2200239" y="2283948"/>
            <a:ext cx="1844296" cy="23939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Classification Schemes</a:t>
            </a:r>
            <a:endParaRPr lang="en-US" sz="900" dirty="0">
              <a:solidFill>
                <a:srgbClr val="1F497D"/>
              </a:solidFill>
              <a:latin typeface="Calibri"/>
              <a:ea typeface="ＭＳ Ｐゴシック"/>
              <a:cs typeface="Calibri"/>
            </a:endParaRPr>
          </a:p>
        </p:txBody>
      </p:sp>
      <p:sp>
        <p:nvSpPr>
          <p:cNvPr id="134" name="TextBox 133"/>
          <p:cNvSpPr txBox="1"/>
          <p:nvPr/>
        </p:nvSpPr>
        <p:spPr bwMode="auto">
          <a:xfrm rot="5400000">
            <a:off x="3091856" y="2253240"/>
            <a:ext cx="727833" cy="215444"/>
          </a:xfrm>
          <a:prstGeom prst="rect">
            <a:avLst/>
          </a:prstGeom>
          <a:noFill/>
          <a:ln w="9525">
            <a:noFill/>
            <a:miter lim="800000"/>
            <a:headEnd/>
            <a:tailEnd/>
          </a:ln>
        </p:spPr>
        <p:txBody>
          <a:bodyPr wrap="none">
            <a:spAutoFit/>
          </a:bodyPr>
          <a:lstStyle/>
          <a:p>
            <a:pPr>
              <a:defRPr/>
            </a:pPr>
            <a:r>
              <a:rPr lang="en-US" sz="800" dirty="0">
                <a:latin typeface="Calibri" pitchFamily="-1" charset="0"/>
              </a:rPr>
              <a:t>Classification</a:t>
            </a:r>
          </a:p>
        </p:txBody>
      </p:sp>
      <p:sp>
        <p:nvSpPr>
          <p:cNvPr id="135" name="Left-Right Arrow 134"/>
          <p:cNvSpPr/>
          <p:nvPr/>
        </p:nvSpPr>
        <p:spPr>
          <a:xfrm>
            <a:off x="2826586" y="2959909"/>
            <a:ext cx="205446" cy="139268"/>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6" name="Left-Right Arrow 135"/>
          <p:cNvSpPr/>
          <p:nvPr/>
        </p:nvSpPr>
        <p:spPr>
          <a:xfrm>
            <a:off x="2879820" y="1654218"/>
            <a:ext cx="152285" cy="76723"/>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7" name="Left-Right Arrow 136"/>
          <p:cNvSpPr/>
          <p:nvPr/>
        </p:nvSpPr>
        <p:spPr>
          <a:xfrm>
            <a:off x="3222807" y="1650460"/>
            <a:ext cx="676276" cy="100705"/>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43" name="Rectangle 142"/>
          <p:cNvSpPr/>
          <p:nvPr/>
        </p:nvSpPr>
        <p:spPr>
          <a:xfrm>
            <a:off x="1026914" y="1101862"/>
            <a:ext cx="2237427" cy="2366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Strategy</a:t>
            </a:r>
            <a:endParaRPr lang="en-US" sz="900" dirty="0">
              <a:solidFill>
                <a:srgbClr val="1F497D"/>
              </a:solidFill>
              <a:latin typeface="Calibri"/>
              <a:ea typeface="ＭＳ Ｐゴシック"/>
              <a:cs typeface="Calibri"/>
            </a:endParaRPr>
          </a:p>
        </p:txBody>
      </p:sp>
      <p:sp>
        <p:nvSpPr>
          <p:cNvPr id="144" name="Up-Down Arrow 143"/>
          <p:cNvSpPr/>
          <p:nvPr/>
        </p:nvSpPr>
        <p:spPr>
          <a:xfrm>
            <a:off x="1883661" y="1316508"/>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45" name="Rectangle 144"/>
          <p:cNvSpPr/>
          <p:nvPr/>
        </p:nvSpPr>
        <p:spPr>
          <a:xfrm>
            <a:off x="3826588" y="1098455"/>
            <a:ext cx="1432089" cy="231951"/>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Subject Area Definition</a:t>
            </a:r>
            <a:endParaRPr lang="en-US" sz="900" dirty="0">
              <a:solidFill>
                <a:srgbClr val="1F497D"/>
              </a:solidFill>
              <a:latin typeface="Calibri"/>
              <a:ea typeface="ＭＳ Ｐゴシック"/>
              <a:cs typeface="Calibri"/>
            </a:endParaRPr>
          </a:p>
        </p:txBody>
      </p:sp>
      <p:sp>
        <p:nvSpPr>
          <p:cNvPr id="146" name="Up-Down Arrow 145"/>
          <p:cNvSpPr/>
          <p:nvPr/>
        </p:nvSpPr>
        <p:spPr>
          <a:xfrm>
            <a:off x="4431219" y="1309686"/>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47" name="Rectangle 146"/>
          <p:cNvSpPr/>
          <p:nvPr/>
        </p:nvSpPr>
        <p:spPr>
          <a:xfrm>
            <a:off x="1013110" y="2326206"/>
            <a:ext cx="1858413" cy="22895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Campaigns and Projects</a:t>
            </a:r>
            <a:endParaRPr lang="en-US" sz="900" dirty="0">
              <a:solidFill>
                <a:srgbClr val="1F497D"/>
              </a:solidFill>
              <a:latin typeface="Calibri"/>
              <a:ea typeface="ＭＳ Ｐゴシック"/>
              <a:cs typeface="Calibri"/>
            </a:endParaRPr>
          </a:p>
        </p:txBody>
      </p:sp>
      <p:sp>
        <p:nvSpPr>
          <p:cNvPr id="149" name="Up-Down Arrow 148"/>
          <p:cNvSpPr/>
          <p:nvPr/>
        </p:nvSpPr>
        <p:spPr>
          <a:xfrm>
            <a:off x="1887665" y="2130261"/>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50" name="Up-Down Arrow 149"/>
          <p:cNvSpPr/>
          <p:nvPr/>
        </p:nvSpPr>
        <p:spPr>
          <a:xfrm>
            <a:off x="3043428" y="1310418"/>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60" name="Up-Down Arrow 159"/>
          <p:cNvSpPr/>
          <p:nvPr/>
        </p:nvSpPr>
        <p:spPr>
          <a:xfrm>
            <a:off x="1364751" y="2536131"/>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61" name="Up-Down Arrow 160"/>
          <p:cNvSpPr/>
          <p:nvPr/>
        </p:nvSpPr>
        <p:spPr>
          <a:xfrm>
            <a:off x="2382570" y="2539228"/>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02" name="TextBox 201"/>
          <p:cNvSpPr txBox="1"/>
          <p:nvPr/>
        </p:nvSpPr>
        <p:spPr bwMode="auto">
          <a:xfrm>
            <a:off x="2045475" y="2125810"/>
            <a:ext cx="492443" cy="215444"/>
          </a:xfrm>
          <a:prstGeom prst="rect">
            <a:avLst/>
          </a:prstGeom>
          <a:noFill/>
          <a:ln w="9525">
            <a:noFill/>
            <a:miter lim="800000"/>
            <a:headEnd/>
            <a:tailEnd/>
          </a:ln>
        </p:spPr>
        <p:txBody>
          <a:bodyPr wrap="none">
            <a:spAutoFit/>
          </a:bodyPr>
          <a:lstStyle/>
          <a:p>
            <a:pPr>
              <a:defRPr/>
            </a:pPr>
            <a:r>
              <a:rPr lang="en-US" sz="800" dirty="0" smtClean="0">
                <a:solidFill>
                  <a:srgbClr val="000000"/>
                </a:solidFill>
                <a:latin typeface="Calibri" pitchFamily="-1" charset="0"/>
              </a:rPr>
              <a:t>Rollout</a:t>
            </a:r>
            <a:endParaRPr lang="en-US" sz="800" dirty="0">
              <a:solidFill>
                <a:srgbClr val="000000"/>
              </a:solidFill>
              <a:latin typeface="Calibri" pitchFamily="-1" charset="0"/>
            </a:endParaRPr>
          </a:p>
        </p:txBody>
      </p:sp>
      <p:sp>
        <p:nvSpPr>
          <p:cNvPr id="203" name="Rectangle 202"/>
          <p:cNvSpPr/>
          <p:nvPr/>
        </p:nvSpPr>
        <p:spPr bwMode="auto">
          <a:xfrm>
            <a:off x="5376752" y="3413760"/>
            <a:ext cx="2287943" cy="1178560"/>
          </a:xfrm>
          <a:prstGeom prst="rect">
            <a:avLst/>
          </a:prstGeom>
          <a:solidFill>
            <a:schemeClr val="accent6">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04" name="Curved Left Arrow 203"/>
          <p:cNvSpPr/>
          <p:nvPr/>
        </p:nvSpPr>
        <p:spPr>
          <a:xfrm flipV="1">
            <a:off x="5245628" y="3997432"/>
            <a:ext cx="211635" cy="429062"/>
          </a:xfrm>
          <a:prstGeom prst="curvedLef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solidFill>
                <a:srgbClr val="1F497D"/>
              </a:solidFill>
              <a:latin typeface="Calibri"/>
              <a:cs typeface="Calibri"/>
            </a:endParaRPr>
          </a:p>
        </p:txBody>
      </p:sp>
      <p:sp>
        <p:nvSpPr>
          <p:cNvPr id="205" name="Oval 204"/>
          <p:cNvSpPr/>
          <p:nvPr/>
        </p:nvSpPr>
        <p:spPr bwMode="auto">
          <a:xfrm>
            <a:off x="5016602" y="2760494"/>
            <a:ext cx="280991"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2</a:t>
            </a:r>
          </a:p>
        </p:txBody>
      </p:sp>
      <p:sp>
        <p:nvSpPr>
          <p:cNvPr id="206" name="Rectangle 205"/>
          <p:cNvSpPr/>
          <p:nvPr/>
        </p:nvSpPr>
        <p:spPr>
          <a:xfrm>
            <a:off x="6025295" y="3469355"/>
            <a:ext cx="1586780" cy="10152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Discovery</a:t>
            </a:r>
          </a:p>
          <a:p>
            <a:pPr algn="ctr">
              <a:defRPr/>
            </a:pPr>
            <a:r>
              <a:rPr lang="en-US" sz="900" dirty="0">
                <a:solidFill>
                  <a:srgbClr val="1F497D"/>
                </a:solidFill>
                <a:latin typeface="Calibri"/>
                <a:ea typeface="ＭＳ Ｐゴシック"/>
                <a:cs typeface="Calibri"/>
              </a:rPr>
              <a:t>Metadata (profile data, technical classification, data classification,</a:t>
            </a:r>
          </a:p>
          <a:p>
            <a:pPr algn="ctr">
              <a:defRPr/>
            </a:pPr>
            <a:r>
              <a:rPr lang="en-US" sz="900" dirty="0">
                <a:solidFill>
                  <a:srgbClr val="1F497D"/>
                </a:solidFill>
                <a:latin typeface="Calibri"/>
                <a:ea typeface="ＭＳ Ｐゴシック"/>
                <a:cs typeface="Calibri"/>
              </a:rPr>
              <a:t>data quality assessment, …)</a:t>
            </a:r>
          </a:p>
        </p:txBody>
      </p:sp>
      <p:sp>
        <p:nvSpPr>
          <p:cNvPr id="207" name="Left-Right Arrow 206"/>
          <p:cNvSpPr/>
          <p:nvPr/>
        </p:nvSpPr>
        <p:spPr>
          <a:xfrm>
            <a:off x="5236669" y="3702148"/>
            <a:ext cx="788669" cy="102288"/>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08" name="TextBox 207"/>
          <p:cNvSpPr txBox="1"/>
          <p:nvPr/>
        </p:nvSpPr>
        <p:spPr bwMode="auto">
          <a:xfrm>
            <a:off x="5332457" y="3521705"/>
            <a:ext cx="781785"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Augmentation</a:t>
            </a:r>
          </a:p>
        </p:txBody>
      </p:sp>
      <p:sp>
        <p:nvSpPr>
          <p:cNvPr id="209" name="Rectangle 208"/>
          <p:cNvSpPr/>
          <p:nvPr/>
        </p:nvSpPr>
        <p:spPr bwMode="auto">
          <a:xfrm>
            <a:off x="918859" y="3383281"/>
            <a:ext cx="2744190" cy="589280"/>
          </a:xfrm>
          <a:prstGeom prst="rect">
            <a:avLst/>
          </a:prstGeom>
          <a:solidFill>
            <a:schemeClr val="bg2">
              <a:lumMod val="75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10" name="TextBox 209"/>
          <p:cNvSpPr txBox="1"/>
          <p:nvPr/>
        </p:nvSpPr>
        <p:spPr bwMode="auto">
          <a:xfrm>
            <a:off x="1528976" y="3352449"/>
            <a:ext cx="659155" cy="215444"/>
          </a:xfrm>
          <a:prstGeom prst="rect">
            <a:avLst/>
          </a:prstGeom>
          <a:noFill/>
          <a:ln w="9525">
            <a:noFill/>
            <a:miter lim="800000"/>
            <a:headEnd/>
            <a:tailEnd/>
          </a:ln>
        </p:spPr>
        <p:txBody>
          <a:bodyPr wrap="none">
            <a:spAutoFit/>
          </a:bodyPr>
          <a:lstStyle/>
          <a:p>
            <a:pPr>
              <a:defRPr/>
            </a:pPr>
            <a:r>
              <a:rPr lang="en-US" sz="800" dirty="0">
                <a:latin typeface="Calibri" pitchFamily="-1" charset="0"/>
              </a:rPr>
              <a:t>Instrument</a:t>
            </a:r>
          </a:p>
        </p:txBody>
      </p:sp>
      <p:sp>
        <p:nvSpPr>
          <p:cNvPr id="211" name="TextBox 210"/>
          <p:cNvSpPr txBox="1"/>
          <p:nvPr/>
        </p:nvSpPr>
        <p:spPr bwMode="auto">
          <a:xfrm>
            <a:off x="3200929" y="3475267"/>
            <a:ext cx="659606"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Association</a:t>
            </a:r>
          </a:p>
        </p:txBody>
      </p:sp>
      <p:sp>
        <p:nvSpPr>
          <p:cNvPr id="212" name="Rectangle 211"/>
          <p:cNvSpPr/>
          <p:nvPr/>
        </p:nvSpPr>
        <p:spPr>
          <a:xfrm>
            <a:off x="1029802" y="3526071"/>
            <a:ext cx="2222354" cy="38882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900" dirty="0">
                <a:solidFill>
                  <a:srgbClr val="1F497D"/>
                </a:solidFill>
                <a:latin typeface="Calibri"/>
                <a:ea typeface="ＭＳ Ｐゴシック"/>
                <a:cs typeface="Calibri"/>
              </a:rPr>
              <a:t>Information Process</a:t>
            </a:r>
          </a:p>
          <a:p>
            <a:pPr algn="ctr">
              <a:defRPr/>
            </a:pPr>
            <a:r>
              <a:rPr lang="en-US" sz="900" dirty="0" smtClean="0">
                <a:solidFill>
                  <a:srgbClr val="1F497D"/>
                </a:solidFill>
                <a:latin typeface="Calibri"/>
                <a:ea typeface="ＭＳ Ｐゴシック"/>
                <a:cs typeface="Calibri"/>
              </a:rPr>
              <a:t>Instrumentation (design lineage)</a:t>
            </a:r>
            <a:endParaRPr lang="en-US" sz="900" dirty="0">
              <a:solidFill>
                <a:srgbClr val="1F497D"/>
              </a:solidFill>
              <a:latin typeface="Calibri"/>
              <a:ea typeface="ＭＳ Ｐゴシック"/>
              <a:cs typeface="Calibri"/>
            </a:endParaRPr>
          </a:p>
        </p:txBody>
      </p:sp>
      <p:sp>
        <p:nvSpPr>
          <p:cNvPr id="214" name="Left-Right Arrow 213"/>
          <p:cNvSpPr/>
          <p:nvPr/>
        </p:nvSpPr>
        <p:spPr>
          <a:xfrm>
            <a:off x="3203503" y="3634734"/>
            <a:ext cx="706844" cy="118078"/>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15" name="Up-Down Arrow 214"/>
          <p:cNvSpPr/>
          <p:nvPr/>
        </p:nvSpPr>
        <p:spPr>
          <a:xfrm>
            <a:off x="1354594" y="3277838"/>
            <a:ext cx="156717" cy="318829"/>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16" name="Oval 215"/>
          <p:cNvSpPr/>
          <p:nvPr/>
        </p:nvSpPr>
        <p:spPr bwMode="auto">
          <a:xfrm>
            <a:off x="5575568" y="4085463"/>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6</a:t>
            </a:r>
          </a:p>
        </p:txBody>
      </p:sp>
      <p:sp>
        <p:nvSpPr>
          <p:cNvPr id="217" name="Oval 216"/>
          <p:cNvSpPr/>
          <p:nvPr/>
        </p:nvSpPr>
        <p:spPr bwMode="auto">
          <a:xfrm>
            <a:off x="3340368" y="3313303"/>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7</a:t>
            </a:r>
          </a:p>
        </p:txBody>
      </p:sp>
      <p:sp>
        <p:nvSpPr>
          <p:cNvPr id="2" name="Cloud Callout 1"/>
          <p:cNvSpPr/>
          <p:nvPr/>
        </p:nvSpPr>
        <p:spPr>
          <a:xfrm>
            <a:off x="5530201" y="385894"/>
            <a:ext cx="1342571" cy="553357"/>
          </a:xfrm>
          <a:prstGeom prst="cloudCallout">
            <a:avLst>
              <a:gd name="adj1" fmla="val -69518"/>
              <a:gd name="adj2" fmla="val 79378"/>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O-DEF</a:t>
            </a:r>
            <a:endParaRPr lang="en-GB" sz="1800" dirty="0">
              <a:solidFill>
                <a:srgbClr val="1F497D"/>
              </a:solidFill>
              <a:latin typeface="Calibri"/>
              <a:cs typeface="Calibri"/>
            </a:endParaRPr>
          </a:p>
        </p:txBody>
      </p:sp>
      <p:sp>
        <p:nvSpPr>
          <p:cNvPr id="108" name="Rectangle 107"/>
          <p:cNvSpPr/>
          <p:nvPr/>
        </p:nvSpPr>
        <p:spPr bwMode="auto">
          <a:xfrm>
            <a:off x="899731" y="3967344"/>
            <a:ext cx="2761528" cy="649480"/>
          </a:xfrm>
          <a:prstGeom prst="rect">
            <a:avLst/>
          </a:prstGeom>
          <a:solidFill>
            <a:srgbClr val="FFFF66"/>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13" name="Rectangle 112"/>
          <p:cNvSpPr/>
          <p:nvPr/>
        </p:nvSpPr>
        <p:spPr>
          <a:xfrm>
            <a:off x="3812713" y="4215167"/>
            <a:ext cx="1447919" cy="230832"/>
          </a:xfrm>
          <a:prstGeom prst="rect">
            <a:avLst/>
          </a:prstGeom>
        </p:spPr>
        <p:txBody>
          <a:bodyPr wrap="square">
            <a:spAutoFit/>
          </a:bodyPr>
          <a:lstStyle/>
          <a:p>
            <a:pPr lvl="0" algn="ctr">
              <a:defRPr/>
            </a:pPr>
            <a:r>
              <a:rPr lang="en-US" sz="900" dirty="0" smtClean="0">
                <a:solidFill>
                  <a:srgbClr val="1F497D"/>
                </a:solidFill>
                <a:latin typeface="Calibri"/>
                <a:ea typeface="ＭＳ Ｐゴシック"/>
                <a:cs typeface="Calibri"/>
              </a:rPr>
              <a:t>Connectors</a:t>
            </a:r>
            <a:endParaRPr lang="en-US" sz="900" dirty="0">
              <a:solidFill>
                <a:srgbClr val="1F497D"/>
              </a:solidFill>
              <a:latin typeface="Calibri"/>
              <a:ea typeface="ＭＳ Ｐゴシック"/>
              <a:cs typeface="Calibri"/>
            </a:endParaRPr>
          </a:p>
        </p:txBody>
      </p:sp>
      <p:sp>
        <p:nvSpPr>
          <p:cNvPr id="88" name="Rectangle 87"/>
          <p:cNvSpPr/>
          <p:nvPr/>
        </p:nvSpPr>
        <p:spPr>
          <a:xfrm>
            <a:off x="1030701" y="4078941"/>
            <a:ext cx="2206248" cy="4332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cs typeface="Calibri"/>
              </a:rPr>
              <a:t>Basic Types, Infrastructure and Systems</a:t>
            </a:r>
          </a:p>
        </p:txBody>
      </p:sp>
      <p:sp>
        <p:nvSpPr>
          <p:cNvPr id="89" name="TextBox 88"/>
          <p:cNvSpPr txBox="1"/>
          <p:nvPr/>
        </p:nvSpPr>
        <p:spPr bwMode="auto">
          <a:xfrm>
            <a:off x="3240088" y="4084772"/>
            <a:ext cx="466794" cy="215444"/>
          </a:xfrm>
          <a:prstGeom prst="rect">
            <a:avLst/>
          </a:prstGeom>
          <a:noFill/>
          <a:ln w="9525">
            <a:noFill/>
            <a:miter lim="800000"/>
            <a:headEnd/>
            <a:tailEnd/>
          </a:ln>
        </p:spPr>
        <p:txBody>
          <a:bodyPr wrap="none">
            <a:spAutoFit/>
          </a:bodyPr>
          <a:lstStyle/>
          <a:p>
            <a:pPr>
              <a:defRPr/>
            </a:pPr>
            <a:r>
              <a:rPr lang="en-US" sz="800" dirty="0">
                <a:latin typeface="Calibri" pitchFamily="-1" charset="0"/>
              </a:rPr>
              <a:t>Access</a:t>
            </a:r>
          </a:p>
        </p:txBody>
      </p:sp>
      <p:sp>
        <p:nvSpPr>
          <p:cNvPr id="142" name="Left-Right Arrow 141"/>
          <p:cNvSpPr/>
          <p:nvPr/>
        </p:nvSpPr>
        <p:spPr>
          <a:xfrm>
            <a:off x="3183808" y="4283815"/>
            <a:ext cx="706844" cy="123827"/>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09" name="Oval 108"/>
          <p:cNvSpPr/>
          <p:nvPr/>
        </p:nvSpPr>
        <p:spPr bwMode="auto">
          <a:xfrm>
            <a:off x="944727" y="4018694"/>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0</a:t>
            </a:r>
          </a:p>
        </p:txBody>
      </p:sp>
    </p:spTree>
    <p:extLst>
      <p:ext uri="{BB962C8B-B14F-4D97-AF65-F5344CB8AC3E}">
        <p14:creationId xmlns:p14="http://schemas.microsoft.com/office/powerpoint/2010/main" val="370864597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Metadata Type System</a:t>
            </a:r>
            <a:endParaRPr lang="en-GB" dirty="0"/>
          </a:p>
        </p:txBody>
      </p:sp>
      <p:pic>
        <p:nvPicPr>
          <p:cNvPr id="4" name="Picture 3"/>
          <p:cNvPicPr>
            <a:picLocks noChangeAspect="1"/>
          </p:cNvPicPr>
          <p:nvPr/>
        </p:nvPicPr>
        <p:blipFill>
          <a:blip r:embed="rId2"/>
          <a:stretch>
            <a:fillRect/>
          </a:stretch>
        </p:blipFill>
        <p:spPr>
          <a:xfrm>
            <a:off x="3673047" y="2422884"/>
            <a:ext cx="3559160" cy="2222997"/>
          </a:xfrm>
          <a:prstGeom prst="rect">
            <a:avLst/>
          </a:prstGeom>
        </p:spPr>
      </p:pic>
      <p:pic>
        <p:nvPicPr>
          <p:cNvPr id="3" name="Picture 2"/>
          <p:cNvPicPr>
            <a:picLocks noChangeAspect="1"/>
          </p:cNvPicPr>
          <p:nvPr/>
        </p:nvPicPr>
        <p:blipFill>
          <a:blip r:embed="rId3"/>
          <a:stretch>
            <a:fillRect/>
          </a:stretch>
        </p:blipFill>
        <p:spPr>
          <a:xfrm>
            <a:off x="1655029" y="1520687"/>
            <a:ext cx="3943234" cy="1715563"/>
          </a:xfrm>
          <a:prstGeom prst="rect">
            <a:avLst/>
          </a:prstGeom>
        </p:spPr>
      </p:pic>
      <p:pic>
        <p:nvPicPr>
          <p:cNvPr id="5" name="Picture 4"/>
          <p:cNvPicPr>
            <a:picLocks noChangeAspect="1"/>
          </p:cNvPicPr>
          <p:nvPr/>
        </p:nvPicPr>
        <p:blipFill>
          <a:blip r:embed="rId4"/>
          <a:stretch>
            <a:fillRect/>
          </a:stretch>
        </p:blipFill>
        <p:spPr>
          <a:xfrm>
            <a:off x="0" y="1082550"/>
            <a:ext cx="9144000" cy="3622623"/>
          </a:xfrm>
          <a:prstGeom prst="rect">
            <a:avLst/>
          </a:prstGeom>
        </p:spPr>
      </p:pic>
    </p:spTree>
    <p:extLst>
      <p:ext uri="{BB962C8B-B14F-4D97-AF65-F5344CB8AC3E}">
        <p14:creationId xmlns:p14="http://schemas.microsoft.com/office/powerpoint/2010/main" val="22076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metadata meta-types, types and instances</a:t>
            </a:r>
            <a:endParaRPr lang="en-GB" dirty="0"/>
          </a:p>
        </p:txBody>
      </p:sp>
      <p:pic>
        <p:nvPicPr>
          <p:cNvPr id="3" name="Picture 2"/>
          <p:cNvPicPr>
            <a:picLocks noChangeAspect="1"/>
          </p:cNvPicPr>
          <p:nvPr/>
        </p:nvPicPr>
        <p:blipFill>
          <a:blip r:embed="rId2"/>
          <a:stretch>
            <a:fillRect/>
          </a:stretch>
        </p:blipFill>
        <p:spPr>
          <a:xfrm>
            <a:off x="1513489" y="893041"/>
            <a:ext cx="5917225" cy="3780693"/>
          </a:xfrm>
          <a:prstGeom prst="rect">
            <a:avLst/>
          </a:prstGeom>
        </p:spPr>
      </p:pic>
    </p:spTree>
    <p:extLst>
      <p:ext uri="{BB962C8B-B14F-4D97-AF65-F5344CB8AC3E}">
        <p14:creationId xmlns:p14="http://schemas.microsoft.com/office/powerpoint/2010/main" val="21763194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detail here </a:t>
            </a:r>
            <a:r>
              <a:rPr lang="is-IS" dirty="0" smtClean="0"/>
              <a:t>…</a:t>
            </a:r>
            <a:br>
              <a:rPr lang="is-IS" dirty="0" smtClean="0"/>
            </a:br>
            <a:r>
              <a:rPr lang="en-US" sz="1200" dirty="0">
                <a:solidFill>
                  <a:srgbClr val="1F497D"/>
                </a:solidFill>
              </a:rPr>
              <a:t>https://</a:t>
            </a:r>
            <a:r>
              <a:rPr lang="en-US" sz="1200" dirty="0" err="1">
                <a:solidFill>
                  <a:srgbClr val="1F497D"/>
                </a:solidFill>
              </a:rPr>
              <a:t>cwiki.apache.org</a:t>
            </a:r>
            <a:r>
              <a:rPr lang="en-US" sz="1200" dirty="0">
                <a:solidFill>
                  <a:srgbClr val="1F497D"/>
                </a:solidFill>
              </a:rPr>
              <a:t>/confluence/display/ATLAS/</a:t>
            </a:r>
            <a:r>
              <a:rPr lang="en-US" sz="1200" dirty="0" err="1">
                <a:solidFill>
                  <a:srgbClr val="1F497D"/>
                </a:solidFill>
              </a:rPr>
              <a:t>Building+out+the+Open+Metadata+Typesystem</a:t>
            </a:r>
            <a:endParaRPr lang="en-GB" sz="1200" dirty="0">
              <a:solidFill>
                <a:srgbClr val="1F497D"/>
              </a:solidFill>
            </a:endParaRPr>
          </a:p>
        </p:txBody>
      </p:sp>
      <p:pic>
        <p:nvPicPr>
          <p:cNvPr id="4" name="Picture 3" descr="Screen Shot 2017-09-13 at 09.10.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023" y="1088406"/>
            <a:ext cx="6276365" cy="3467855"/>
          </a:xfrm>
          <a:prstGeom prst="rect">
            <a:avLst/>
          </a:prstGeom>
        </p:spPr>
      </p:pic>
    </p:spTree>
    <p:extLst>
      <p:ext uri="{BB962C8B-B14F-4D97-AF65-F5344CB8AC3E}">
        <p14:creationId xmlns:p14="http://schemas.microsoft.com/office/powerpoint/2010/main" val="15291790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Repository Services</a:t>
            </a:r>
            <a:endParaRPr lang="en-GB" dirty="0"/>
          </a:p>
        </p:txBody>
      </p:sp>
      <p:sp>
        <p:nvSpPr>
          <p:cNvPr id="5" name="Text Placeholder 4"/>
          <p:cNvSpPr>
            <a:spLocks noGrp="1"/>
          </p:cNvSpPr>
          <p:nvPr>
            <p:ph type="body" idx="1"/>
          </p:nvPr>
        </p:nvSpPr>
        <p:spPr/>
        <p:txBody>
          <a:bodyPr/>
          <a:lstStyle/>
          <a:p>
            <a:r>
              <a:rPr lang="en-GB" dirty="0" smtClean="0"/>
              <a:t>Open metadata and governance</a:t>
            </a:r>
            <a:endParaRPr lang="en-GB" dirty="0"/>
          </a:p>
        </p:txBody>
      </p:sp>
    </p:spTree>
    <p:extLst>
      <p:ext uri="{BB962C8B-B14F-4D97-AF65-F5344CB8AC3E}">
        <p14:creationId xmlns:p14="http://schemas.microsoft.com/office/powerpoint/2010/main" val="37467544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Inside the server</a:t>
            </a:r>
            <a:endParaRPr lang="en-GB" dirty="0"/>
          </a:p>
        </p:txBody>
      </p:sp>
      <p:pic>
        <p:nvPicPr>
          <p:cNvPr id="3" name="Picture 2"/>
          <p:cNvPicPr>
            <a:picLocks noChangeAspect="1"/>
          </p:cNvPicPr>
          <p:nvPr/>
        </p:nvPicPr>
        <p:blipFill>
          <a:blip r:embed="rId2"/>
          <a:stretch>
            <a:fillRect/>
          </a:stretch>
        </p:blipFill>
        <p:spPr>
          <a:xfrm>
            <a:off x="0" y="241300"/>
            <a:ext cx="9144000" cy="4649492"/>
          </a:xfrm>
          <a:prstGeom prst="rect">
            <a:avLst/>
          </a:prstGeom>
        </p:spPr>
      </p:pic>
    </p:spTree>
    <p:extLst>
      <p:ext uri="{BB962C8B-B14F-4D97-AF65-F5344CB8AC3E}">
        <p14:creationId xmlns:p14="http://schemas.microsoft.com/office/powerpoint/2010/main" val="34825521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Inside the server</a:t>
            </a:r>
            <a:endParaRPr lang="en-GB" dirty="0"/>
          </a:p>
        </p:txBody>
      </p:sp>
      <p:pic>
        <p:nvPicPr>
          <p:cNvPr id="3" name="Picture 2"/>
          <p:cNvPicPr>
            <a:picLocks noChangeAspect="1"/>
          </p:cNvPicPr>
          <p:nvPr/>
        </p:nvPicPr>
        <p:blipFill>
          <a:blip r:embed="rId2"/>
          <a:stretch>
            <a:fillRect/>
          </a:stretch>
        </p:blipFill>
        <p:spPr>
          <a:xfrm>
            <a:off x="0" y="241300"/>
            <a:ext cx="9144000" cy="4649492"/>
          </a:xfrm>
          <a:prstGeom prst="rect">
            <a:avLst/>
          </a:prstGeom>
        </p:spPr>
      </p:pic>
    </p:spTree>
    <p:extLst>
      <p:ext uri="{BB962C8B-B14F-4D97-AF65-F5344CB8AC3E}">
        <p14:creationId xmlns:p14="http://schemas.microsoft.com/office/powerpoint/2010/main" val="20633288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Integration patterns</a:t>
            </a:r>
            <a:endParaRPr lang="en-GB" dirty="0"/>
          </a:p>
        </p:txBody>
      </p:sp>
      <p:pic>
        <p:nvPicPr>
          <p:cNvPr id="3" name="Picture 2"/>
          <p:cNvPicPr>
            <a:picLocks noChangeAspect="1"/>
          </p:cNvPicPr>
          <p:nvPr/>
        </p:nvPicPr>
        <p:blipFill>
          <a:blip r:embed="rId2"/>
          <a:stretch>
            <a:fillRect/>
          </a:stretch>
        </p:blipFill>
        <p:spPr>
          <a:xfrm>
            <a:off x="1310704" y="1421589"/>
            <a:ext cx="6672152" cy="2220686"/>
          </a:xfrm>
          <a:prstGeom prst="rect">
            <a:avLst/>
          </a:prstGeom>
        </p:spPr>
      </p:pic>
      <p:sp>
        <p:nvSpPr>
          <p:cNvPr id="4" name="Rectangle 3"/>
          <p:cNvSpPr/>
          <p:nvPr/>
        </p:nvSpPr>
        <p:spPr>
          <a:xfrm>
            <a:off x="381000" y="4426877"/>
            <a:ext cx="8345714" cy="276999"/>
          </a:xfrm>
          <a:prstGeom prst="rect">
            <a:avLst/>
          </a:prstGeom>
        </p:spPr>
        <p:txBody>
          <a:bodyPr wrap="square">
            <a:spAutoFit/>
          </a:bodyPr>
          <a:lstStyle/>
          <a:p>
            <a:r>
              <a:rPr lang="en-GB" sz="1200" dirty="0"/>
              <a:t>https://</a:t>
            </a:r>
            <a:r>
              <a:rPr lang="en-GB" sz="1200" dirty="0" err="1"/>
              <a:t>cwiki.apache.org</a:t>
            </a:r>
            <a:r>
              <a:rPr lang="en-GB" sz="1200" dirty="0"/>
              <a:t>/confluence/display/ATLAS/</a:t>
            </a:r>
            <a:r>
              <a:rPr lang="en-GB" sz="1200" dirty="0" err="1"/>
              <a:t>Integrating+into+the+Open+Metadata+and+Governance+Ecosystem</a:t>
            </a:r>
            <a:endParaRPr lang="en-GB" sz="1200" dirty="0"/>
          </a:p>
        </p:txBody>
      </p:sp>
      <p:sp>
        <p:nvSpPr>
          <p:cNvPr id="5" name="Rectangle 4"/>
          <p:cNvSpPr/>
          <p:nvPr/>
        </p:nvSpPr>
        <p:spPr>
          <a:xfrm>
            <a:off x="6390105" y="1136316"/>
            <a:ext cx="2085474" cy="280736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Tree>
    <p:extLst>
      <p:ext uri="{BB962C8B-B14F-4D97-AF65-F5344CB8AC3E}">
        <p14:creationId xmlns:p14="http://schemas.microsoft.com/office/powerpoint/2010/main" val="27403074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Content Placeholder 2"/>
          <p:cNvSpPr>
            <a:spLocks noGrp="1"/>
          </p:cNvSpPr>
          <p:nvPr>
            <p:ph sz="half" idx="1"/>
          </p:nvPr>
        </p:nvSpPr>
        <p:spPr/>
        <p:txBody>
          <a:bodyPr/>
          <a:lstStyle/>
          <a:p>
            <a:r>
              <a:rPr lang="en-GB" dirty="0" smtClean="0"/>
              <a:t>Why open metadata?</a:t>
            </a:r>
          </a:p>
          <a:p>
            <a:r>
              <a:rPr lang="en-GB" dirty="0" smtClean="0"/>
              <a:t>What type of technology can use open metadata.</a:t>
            </a:r>
          </a:p>
          <a:p>
            <a:r>
              <a:rPr lang="en-GB" dirty="0" smtClean="0"/>
              <a:t>Integration patterns</a:t>
            </a:r>
          </a:p>
          <a:p>
            <a:r>
              <a:rPr lang="en-GB" dirty="0" smtClean="0"/>
              <a:t>Reference implementation </a:t>
            </a:r>
            <a:r>
              <a:rPr lang="en-GB" dirty="0" smtClean="0"/>
              <a:t>modules</a:t>
            </a:r>
            <a:endParaRPr lang="en-GB" dirty="0" smtClean="0"/>
          </a:p>
        </p:txBody>
      </p:sp>
      <p:sp>
        <p:nvSpPr>
          <p:cNvPr id="4" name="Content Placeholder 3"/>
          <p:cNvSpPr>
            <a:spLocks noGrp="1"/>
          </p:cNvSpPr>
          <p:nvPr>
            <p:ph sz="half" idx="2"/>
          </p:nvPr>
        </p:nvSpPr>
        <p:spPr/>
        <p:txBody>
          <a:bodyPr/>
          <a:lstStyle/>
          <a:p>
            <a:r>
              <a:rPr lang="en-GB" dirty="0"/>
              <a:t>Integrating metadata repositories</a:t>
            </a:r>
          </a:p>
          <a:p>
            <a:pPr lvl="1"/>
            <a:r>
              <a:rPr lang="en-GB" dirty="0"/>
              <a:t>Open metadata repository cohorts</a:t>
            </a:r>
          </a:p>
          <a:p>
            <a:pPr lvl="1"/>
            <a:r>
              <a:rPr lang="en-GB" dirty="0"/>
              <a:t>Using the adapter pattern</a:t>
            </a:r>
          </a:p>
          <a:p>
            <a:pPr lvl="1"/>
            <a:r>
              <a:rPr lang="en-GB" dirty="0"/>
              <a:t>Becoming a </a:t>
            </a:r>
            <a:r>
              <a:rPr lang="en-GB" dirty="0" smtClean="0"/>
              <a:t>native</a:t>
            </a:r>
          </a:p>
          <a:p>
            <a:r>
              <a:rPr lang="en-GB" dirty="0"/>
              <a:t>Integrating tools and engines</a:t>
            </a:r>
          </a:p>
          <a:p>
            <a:r>
              <a:rPr lang="en-GB" dirty="0" smtClean="0"/>
              <a:t>Summary</a:t>
            </a:r>
            <a:endParaRPr lang="en-GB" dirty="0"/>
          </a:p>
          <a:p>
            <a:endParaRPr lang="en-GB" dirty="0"/>
          </a:p>
        </p:txBody>
      </p:sp>
    </p:spTree>
    <p:extLst>
      <p:ext uri="{BB962C8B-B14F-4D97-AF65-F5344CB8AC3E}">
        <p14:creationId xmlns:p14="http://schemas.microsoft.com/office/powerpoint/2010/main" val="15894071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Caller Pattern</a:t>
            </a:r>
            <a:endParaRPr lang="en-GB" dirty="0"/>
          </a:p>
        </p:txBody>
      </p:sp>
      <p:sp>
        <p:nvSpPr>
          <p:cNvPr id="4" name="Content Placeholder 3"/>
          <p:cNvSpPr>
            <a:spLocks noGrp="1"/>
          </p:cNvSpPr>
          <p:nvPr>
            <p:ph idx="1"/>
          </p:nvPr>
        </p:nvSpPr>
        <p:spPr>
          <a:xfrm>
            <a:off x="152421" y="1027300"/>
            <a:ext cx="3857171" cy="3660129"/>
          </a:xfrm>
        </p:spPr>
        <p:txBody>
          <a:bodyPr/>
          <a:lstStyle/>
          <a:p>
            <a:r>
              <a:rPr lang="en-GB" dirty="0" smtClean="0"/>
              <a:t>A metadata tool or engine can access the consumer-specific APIs to work with metadata.</a:t>
            </a:r>
          </a:p>
          <a:p>
            <a:endParaRPr lang="en-GB" dirty="0"/>
          </a:p>
          <a:p>
            <a:r>
              <a:rPr lang="en-GB" dirty="0" smtClean="0"/>
              <a:t>The Access Layer handles the calls to metadata repositories connected to the metadata highway</a:t>
            </a:r>
            <a:endParaRPr lang="en-GB" dirty="0"/>
          </a:p>
        </p:txBody>
      </p:sp>
      <p:pic>
        <p:nvPicPr>
          <p:cNvPr id="5" name="Picture 4"/>
          <p:cNvPicPr>
            <a:picLocks noChangeAspect="1"/>
          </p:cNvPicPr>
          <p:nvPr/>
        </p:nvPicPr>
        <p:blipFill>
          <a:blip r:embed="rId2"/>
          <a:stretch>
            <a:fillRect/>
          </a:stretch>
        </p:blipFill>
        <p:spPr>
          <a:xfrm>
            <a:off x="4035702" y="257781"/>
            <a:ext cx="5054600" cy="4546600"/>
          </a:xfrm>
          <a:prstGeom prst="rect">
            <a:avLst/>
          </a:prstGeom>
        </p:spPr>
      </p:pic>
    </p:spTree>
    <p:extLst>
      <p:ext uri="{BB962C8B-B14F-4D97-AF65-F5344CB8AC3E}">
        <p14:creationId xmlns:p14="http://schemas.microsoft.com/office/powerpoint/2010/main" val="26357120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Adapter Pattern</a:t>
            </a:r>
            <a:endParaRPr lang="en-GB" dirty="0"/>
          </a:p>
        </p:txBody>
      </p:sp>
      <p:sp>
        <p:nvSpPr>
          <p:cNvPr id="4" name="Content Placeholder 3"/>
          <p:cNvSpPr>
            <a:spLocks noGrp="1"/>
          </p:cNvSpPr>
          <p:nvPr>
            <p:ph idx="1"/>
          </p:nvPr>
        </p:nvSpPr>
        <p:spPr>
          <a:xfrm>
            <a:off x="152400" y="1027300"/>
            <a:ext cx="2514600" cy="3660129"/>
          </a:xfrm>
        </p:spPr>
        <p:txBody>
          <a:bodyPr/>
          <a:lstStyle/>
          <a:p>
            <a:r>
              <a:rPr lang="en-GB" dirty="0" smtClean="0"/>
              <a:t>Simple components plug into a repository proxy to connect in an existing metadata repository.</a:t>
            </a:r>
            <a:endParaRPr lang="en-GB" dirty="0"/>
          </a:p>
        </p:txBody>
      </p:sp>
      <p:pic>
        <p:nvPicPr>
          <p:cNvPr id="5" name="Picture 4"/>
          <p:cNvPicPr>
            <a:picLocks noChangeAspect="1"/>
          </p:cNvPicPr>
          <p:nvPr/>
        </p:nvPicPr>
        <p:blipFill>
          <a:blip r:embed="rId2"/>
          <a:stretch>
            <a:fillRect/>
          </a:stretch>
        </p:blipFill>
        <p:spPr>
          <a:xfrm>
            <a:off x="2524723" y="1046716"/>
            <a:ext cx="5975034" cy="3152916"/>
          </a:xfrm>
          <a:prstGeom prst="rect">
            <a:avLst/>
          </a:prstGeom>
        </p:spPr>
      </p:pic>
    </p:spTree>
    <p:extLst>
      <p:ext uri="{BB962C8B-B14F-4D97-AF65-F5344CB8AC3E}">
        <p14:creationId xmlns:p14="http://schemas.microsoft.com/office/powerpoint/2010/main" val="15060183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Native Pattern </a:t>
            </a:r>
            <a:endParaRPr lang="en-GB" dirty="0"/>
          </a:p>
        </p:txBody>
      </p:sp>
      <p:sp>
        <p:nvSpPr>
          <p:cNvPr id="4" name="Content Placeholder 3"/>
          <p:cNvSpPr>
            <a:spLocks noGrp="1"/>
          </p:cNvSpPr>
          <p:nvPr>
            <p:ph idx="1"/>
          </p:nvPr>
        </p:nvSpPr>
        <p:spPr>
          <a:xfrm>
            <a:off x="152400" y="1027300"/>
            <a:ext cx="2478314" cy="3660129"/>
          </a:xfrm>
        </p:spPr>
        <p:txBody>
          <a:bodyPr/>
          <a:lstStyle/>
          <a:p>
            <a:r>
              <a:rPr lang="en-GB" dirty="0" smtClean="0"/>
              <a:t>Native implementation of the open metadata governance APIs</a:t>
            </a:r>
          </a:p>
          <a:p>
            <a:r>
              <a:rPr lang="en-GB" dirty="0" smtClean="0"/>
              <a:t>Apache Atlas is a native implementation of the open metadata and governance APIs.</a:t>
            </a:r>
            <a:endParaRPr lang="en-GB" dirty="0"/>
          </a:p>
        </p:txBody>
      </p:sp>
      <p:pic>
        <p:nvPicPr>
          <p:cNvPr id="5" name="Picture 4"/>
          <p:cNvPicPr>
            <a:picLocks noChangeAspect="1"/>
          </p:cNvPicPr>
          <p:nvPr/>
        </p:nvPicPr>
        <p:blipFill>
          <a:blip r:embed="rId2"/>
          <a:stretch>
            <a:fillRect/>
          </a:stretch>
        </p:blipFill>
        <p:spPr>
          <a:xfrm>
            <a:off x="4222288" y="719840"/>
            <a:ext cx="4086237" cy="3874562"/>
          </a:xfrm>
          <a:prstGeom prst="rect">
            <a:avLst/>
          </a:prstGeom>
        </p:spPr>
      </p:pic>
    </p:spTree>
    <p:extLst>
      <p:ext uri="{BB962C8B-B14F-4D97-AF65-F5344CB8AC3E}">
        <p14:creationId xmlns:p14="http://schemas.microsoft.com/office/powerpoint/2010/main" val="11199170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IBM Unified Governance</a:t>
            </a:r>
            <a:endParaRPr lang="en-GB" dirty="0"/>
          </a:p>
        </p:txBody>
      </p:sp>
      <p:pic>
        <p:nvPicPr>
          <p:cNvPr id="4" name="Picture 3"/>
          <p:cNvPicPr>
            <a:picLocks noChangeAspect="1"/>
          </p:cNvPicPr>
          <p:nvPr/>
        </p:nvPicPr>
        <p:blipFill>
          <a:blip r:embed="rId2"/>
          <a:stretch>
            <a:fillRect/>
          </a:stretch>
        </p:blipFill>
        <p:spPr>
          <a:xfrm>
            <a:off x="1214798" y="121473"/>
            <a:ext cx="7140713" cy="4667250"/>
          </a:xfrm>
          <a:prstGeom prst="rect">
            <a:avLst/>
          </a:prstGeom>
        </p:spPr>
      </p:pic>
    </p:spTree>
    <p:extLst>
      <p:ext uri="{BB962C8B-B14F-4D97-AF65-F5344CB8AC3E}">
        <p14:creationId xmlns:p14="http://schemas.microsoft.com/office/powerpoint/2010/main" val="357800001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cohort</a:t>
            </a:r>
            <a:endParaRPr lang="en-GB" dirty="0"/>
          </a:p>
        </p:txBody>
      </p:sp>
      <p:sp>
        <p:nvSpPr>
          <p:cNvPr id="5" name="Rectangle 4"/>
          <p:cNvSpPr/>
          <p:nvPr/>
        </p:nvSpPr>
        <p:spPr>
          <a:xfrm>
            <a:off x="6472009" y="2584769"/>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1" name="Oval 60"/>
          <p:cNvSpPr/>
          <p:nvPr/>
        </p:nvSpPr>
        <p:spPr>
          <a:xfrm>
            <a:off x="3660866" y="2090942"/>
            <a:ext cx="2488861" cy="1436589"/>
          </a:xfrm>
          <a:prstGeom prst="ellipse">
            <a:avLst/>
          </a:prstGeom>
          <a:solidFill>
            <a:schemeClr val="accent3">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2" name="Oval 61"/>
          <p:cNvSpPr/>
          <p:nvPr/>
        </p:nvSpPr>
        <p:spPr>
          <a:xfrm>
            <a:off x="3866131" y="222486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Cohort A</a:t>
            </a:r>
            <a:endParaRPr lang="en-GB" sz="1800" dirty="0">
              <a:solidFill>
                <a:srgbClr val="1F497D"/>
              </a:solidFill>
              <a:latin typeface="Calibri"/>
              <a:cs typeface="Calibri"/>
            </a:endParaRPr>
          </a:p>
        </p:txBody>
      </p:sp>
      <p:cxnSp>
        <p:nvCxnSpPr>
          <p:cNvPr id="63" name="Straight Connector 62"/>
          <p:cNvCxnSpPr>
            <a:endCxn id="61" idx="1"/>
          </p:cNvCxnSpPr>
          <p:nvPr/>
        </p:nvCxnSpPr>
        <p:spPr bwMode="auto">
          <a:xfrm>
            <a:off x="3389901" y="193474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Straight Connector 63"/>
          <p:cNvCxnSpPr>
            <a:stCxn id="67" idx="3"/>
            <a:endCxn id="61" idx="3"/>
          </p:cNvCxnSpPr>
          <p:nvPr/>
        </p:nvCxnSpPr>
        <p:spPr bwMode="auto">
          <a:xfrm flipV="1">
            <a:off x="3396952" y="331714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7" name="Oval 66"/>
          <p:cNvSpPr/>
          <p:nvPr/>
        </p:nvSpPr>
        <p:spPr>
          <a:xfrm>
            <a:off x="3367345" y="346753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8" name="Rectangle 67"/>
          <p:cNvSpPr/>
          <p:nvPr/>
        </p:nvSpPr>
        <p:spPr>
          <a:xfrm>
            <a:off x="3045064" y="1660489"/>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9" name="Straight Connector 68"/>
          <p:cNvCxnSpPr>
            <a:stCxn id="61" idx="6"/>
            <a:endCxn id="5" idx="1"/>
          </p:cNvCxnSpPr>
          <p:nvPr/>
        </p:nvCxnSpPr>
        <p:spPr bwMode="auto">
          <a:xfrm flipV="1">
            <a:off x="6149727" y="280923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6" name="Rectangle 65"/>
          <p:cNvSpPr/>
          <p:nvPr/>
        </p:nvSpPr>
        <p:spPr>
          <a:xfrm>
            <a:off x="3316029" y="3377744"/>
            <a:ext cx="317630"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1" name="Rounded Rectangle 90"/>
          <p:cNvSpPr/>
          <p:nvPr/>
        </p:nvSpPr>
        <p:spPr>
          <a:xfrm>
            <a:off x="6533620" y="1971495"/>
            <a:ext cx="571229" cy="333870"/>
          </a:xfrm>
          <a:prstGeom prst="roundRect">
            <a:avLst/>
          </a:prstGeom>
          <a:solidFill>
            <a:srgbClr val="C3D69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2" name="Rounded Rectangle 91"/>
          <p:cNvSpPr/>
          <p:nvPr/>
        </p:nvSpPr>
        <p:spPr>
          <a:xfrm>
            <a:off x="6552935" y="200287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3" name="Rectangle 92"/>
          <p:cNvSpPr/>
          <p:nvPr/>
        </p:nvSpPr>
        <p:spPr>
          <a:xfrm>
            <a:off x="6472070" y="2434801"/>
            <a:ext cx="692776" cy="147015"/>
          </a:xfrm>
          <a:prstGeom prst="rect">
            <a:avLst/>
          </a:prstGeom>
          <a:solidFill>
            <a:srgbClr val="C3D69B"/>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95" name="Straight Connector 94"/>
          <p:cNvCxnSpPr>
            <a:stCxn id="93" idx="0"/>
            <a:endCxn id="91" idx="2"/>
          </p:cNvCxnSpPr>
          <p:nvPr/>
        </p:nvCxnSpPr>
        <p:spPr bwMode="auto">
          <a:xfrm flipV="1">
            <a:off x="6818458" y="230536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7" name="Rounded Rectangle 96"/>
          <p:cNvSpPr/>
          <p:nvPr/>
        </p:nvSpPr>
        <p:spPr>
          <a:xfrm>
            <a:off x="3106676" y="1046454"/>
            <a:ext cx="571229" cy="333870"/>
          </a:xfrm>
          <a:prstGeom prst="roundRect">
            <a:avLst/>
          </a:prstGeom>
          <a:solidFill>
            <a:srgbClr val="C3D69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8" name="Rounded Rectangle 97"/>
          <p:cNvSpPr/>
          <p:nvPr/>
        </p:nvSpPr>
        <p:spPr>
          <a:xfrm>
            <a:off x="3125991" y="107783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9" name="Rectangle 98"/>
          <p:cNvSpPr/>
          <p:nvPr/>
        </p:nvSpPr>
        <p:spPr>
          <a:xfrm>
            <a:off x="3045126" y="1509760"/>
            <a:ext cx="692776" cy="147015"/>
          </a:xfrm>
          <a:prstGeom prst="rect">
            <a:avLst/>
          </a:prstGeom>
          <a:solidFill>
            <a:srgbClr val="C3D69B"/>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00" name="Straight Connector 99"/>
          <p:cNvCxnSpPr>
            <a:stCxn id="99" idx="0"/>
            <a:endCxn id="97" idx="2"/>
          </p:cNvCxnSpPr>
          <p:nvPr/>
        </p:nvCxnSpPr>
        <p:spPr bwMode="auto">
          <a:xfrm flipV="1">
            <a:off x="3391514" y="138032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3" name="Rectangle 102"/>
          <p:cNvSpPr/>
          <p:nvPr/>
        </p:nvSpPr>
        <p:spPr>
          <a:xfrm>
            <a:off x="2427713" y="3377744"/>
            <a:ext cx="692776" cy="448934"/>
          </a:xfrm>
          <a:prstGeom prst="rect">
            <a:avLst/>
          </a:prstGeom>
          <a:solidFill>
            <a:schemeClr val="accent5"/>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4" name="Rounded Rectangle 103"/>
          <p:cNvSpPr/>
          <p:nvPr/>
        </p:nvSpPr>
        <p:spPr>
          <a:xfrm>
            <a:off x="2489325" y="2763709"/>
            <a:ext cx="571229" cy="333870"/>
          </a:xfrm>
          <a:prstGeom prst="roundRect">
            <a:avLst/>
          </a:prstGeom>
          <a:solidFill>
            <a:srgbClr val="DBEEF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5" name="Rounded Rectangle 104"/>
          <p:cNvSpPr/>
          <p:nvPr/>
        </p:nvSpPr>
        <p:spPr>
          <a:xfrm>
            <a:off x="2508640" y="2795090"/>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6" name="Rectangle 105"/>
          <p:cNvSpPr/>
          <p:nvPr/>
        </p:nvSpPr>
        <p:spPr>
          <a:xfrm>
            <a:off x="2427775" y="3227015"/>
            <a:ext cx="692776" cy="147015"/>
          </a:xfrm>
          <a:prstGeom prst="rect">
            <a:avLst/>
          </a:prstGeom>
          <a:solidFill>
            <a:schemeClr val="accent5">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07" name="Straight Connector 106"/>
          <p:cNvCxnSpPr>
            <a:stCxn id="106" idx="0"/>
            <a:endCxn id="104" idx="2"/>
          </p:cNvCxnSpPr>
          <p:nvPr/>
        </p:nvCxnSpPr>
        <p:spPr bwMode="auto">
          <a:xfrm flipV="1">
            <a:off x="2774163" y="3097579"/>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a:stCxn id="103" idx="3"/>
            <a:endCxn id="66" idx="1"/>
          </p:cNvCxnSpPr>
          <p:nvPr/>
        </p:nvCxnSpPr>
        <p:spPr bwMode="auto">
          <a:xfrm>
            <a:off x="3120489" y="360221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6" name="Can 125"/>
          <p:cNvSpPr/>
          <p:nvPr/>
        </p:nvSpPr>
        <p:spPr>
          <a:xfrm>
            <a:off x="3239053" y="2226381"/>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8" name="Straight Connector 127"/>
          <p:cNvCxnSpPr>
            <a:stCxn id="126" idx="1"/>
            <a:endCxn id="68" idx="2"/>
          </p:cNvCxnSpPr>
          <p:nvPr/>
        </p:nvCxnSpPr>
        <p:spPr bwMode="auto">
          <a:xfrm flipH="1" flipV="1">
            <a:off x="3391452" y="210942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1" name="Can 130"/>
          <p:cNvSpPr/>
          <p:nvPr/>
        </p:nvSpPr>
        <p:spPr>
          <a:xfrm>
            <a:off x="2621702" y="3943636"/>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2" name="Straight Connector 131"/>
          <p:cNvCxnSpPr>
            <a:stCxn id="131" idx="1"/>
          </p:cNvCxnSpPr>
          <p:nvPr/>
        </p:nvCxnSpPr>
        <p:spPr bwMode="auto">
          <a:xfrm flipH="1" flipV="1">
            <a:off x="2774101" y="3826678"/>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3" name="Can 132"/>
          <p:cNvSpPr/>
          <p:nvPr/>
        </p:nvSpPr>
        <p:spPr>
          <a:xfrm>
            <a:off x="6662897" y="3148382"/>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4" name="Straight Connector 133"/>
          <p:cNvCxnSpPr>
            <a:stCxn id="133" idx="1"/>
            <a:endCxn id="5" idx="2"/>
          </p:cNvCxnSpPr>
          <p:nvPr/>
        </p:nvCxnSpPr>
        <p:spPr bwMode="auto">
          <a:xfrm flipV="1">
            <a:off x="6816847" y="303370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6" name="TextBox 155"/>
          <p:cNvSpPr txBox="1"/>
          <p:nvPr/>
        </p:nvSpPr>
        <p:spPr bwMode="auto">
          <a:xfrm>
            <a:off x="6074304" y="347057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smtClean="0">
                <a:latin typeface="Calibri" pitchFamily="-1" charset="0"/>
              </a:rPr>
              <a:t>Chief Data Office</a:t>
            </a:r>
            <a:endParaRPr lang="en-GB" sz="1400" dirty="0">
              <a:latin typeface="Calibri" pitchFamily="-1" charset="0"/>
            </a:endParaRPr>
          </a:p>
        </p:txBody>
      </p:sp>
      <p:sp>
        <p:nvSpPr>
          <p:cNvPr id="157" name="TextBox 156"/>
          <p:cNvSpPr txBox="1"/>
          <p:nvPr/>
        </p:nvSpPr>
        <p:spPr bwMode="auto">
          <a:xfrm>
            <a:off x="3840473" y="140395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Data Lake</a:t>
            </a:r>
            <a:endParaRPr lang="en-GB" sz="1400" dirty="0">
              <a:latin typeface="Calibri" pitchFamily="-1" charset="0"/>
            </a:endParaRPr>
          </a:p>
        </p:txBody>
      </p:sp>
      <p:sp>
        <p:nvSpPr>
          <p:cNvPr id="158" name="TextBox 157"/>
          <p:cNvSpPr txBox="1"/>
          <p:nvPr/>
        </p:nvSpPr>
        <p:spPr bwMode="auto">
          <a:xfrm>
            <a:off x="3107659" y="391646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Systems of Record</a:t>
            </a:r>
            <a:endParaRPr lang="en-GB" sz="1400" dirty="0">
              <a:latin typeface="Calibri" pitchFamily="-1" charset="0"/>
            </a:endParaRPr>
          </a:p>
        </p:txBody>
      </p:sp>
    </p:spTree>
    <p:extLst>
      <p:ext uri="{BB962C8B-B14F-4D97-AF65-F5344CB8AC3E}">
        <p14:creationId xmlns:p14="http://schemas.microsoft.com/office/powerpoint/2010/main" val="32620008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a:stCxn id="45" idx="3"/>
            <a:endCxn id="3" idx="7"/>
          </p:cNvCxnSpPr>
          <p:nvPr/>
        </p:nvCxnSpPr>
        <p:spPr bwMode="auto">
          <a:xfrm flipH="1">
            <a:off x="7345860" y="2139573"/>
            <a:ext cx="433685" cy="25700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9" name="Rectangle 138"/>
          <p:cNvSpPr/>
          <p:nvPr/>
        </p:nvSpPr>
        <p:spPr>
          <a:xfrm>
            <a:off x="7556395" y="1731604"/>
            <a:ext cx="782580" cy="577201"/>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 name="Title 1"/>
          <p:cNvSpPr>
            <a:spLocks noGrp="1"/>
          </p:cNvSpPr>
          <p:nvPr>
            <p:ph type="title"/>
          </p:nvPr>
        </p:nvSpPr>
        <p:spPr/>
        <p:txBody>
          <a:bodyPr/>
          <a:lstStyle/>
          <a:p>
            <a:r>
              <a:rPr lang="en-GB" dirty="0" smtClean="0"/>
              <a:t>Multiple cohorts</a:t>
            </a:r>
            <a:endParaRPr lang="en-GB" dirty="0"/>
          </a:p>
        </p:txBody>
      </p:sp>
      <p:sp>
        <p:nvSpPr>
          <p:cNvPr id="3" name="Oval 2"/>
          <p:cNvSpPr/>
          <p:nvPr/>
        </p:nvSpPr>
        <p:spPr>
          <a:xfrm>
            <a:off x="5221484" y="2186192"/>
            <a:ext cx="2488861" cy="1436589"/>
          </a:xfrm>
          <a:prstGeom prst="ellipse">
            <a:avLst/>
          </a:prstGeom>
          <a:solidFill>
            <a:schemeClr val="accent3">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 name="Oval 3"/>
          <p:cNvSpPr/>
          <p:nvPr/>
        </p:nvSpPr>
        <p:spPr>
          <a:xfrm>
            <a:off x="5426749"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Cohort B</a:t>
            </a:r>
            <a:endParaRPr lang="en-GB" sz="1800" dirty="0">
              <a:solidFill>
                <a:srgbClr val="1F497D"/>
              </a:solidFill>
              <a:latin typeface="Calibri"/>
              <a:cs typeface="Calibri"/>
            </a:endParaRPr>
          </a:p>
        </p:txBody>
      </p:sp>
      <p:cxnSp>
        <p:nvCxnSpPr>
          <p:cNvPr id="7" name="Straight Connector 6"/>
          <p:cNvCxnSpPr>
            <a:stCxn id="5" idx="3"/>
            <a:endCxn id="3" idx="2"/>
          </p:cNvCxnSpPr>
          <p:nvPr/>
        </p:nvCxnSpPr>
        <p:spPr bwMode="auto">
          <a:xfrm>
            <a:off x="4926410" y="2904486"/>
            <a:ext cx="295074"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Connector 13"/>
          <p:cNvCxnSpPr>
            <a:stCxn id="33" idx="2"/>
          </p:cNvCxnSpPr>
          <p:nvPr/>
        </p:nvCxnSpPr>
        <p:spPr bwMode="auto">
          <a:xfrm flipH="1" flipV="1">
            <a:off x="7345860" y="3406743"/>
            <a:ext cx="362934" cy="3058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Oval 32"/>
          <p:cNvSpPr/>
          <p:nvPr/>
        </p:nvSpPr>
        <p:spPr>
          <a:xfrm>
            <a:off x="7708794" y="3615606"/>
            <a:ext cx="168330" cy="19392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 name="Rectangle 4"/>
          <p:cNvSpPr/>
          <p:nvPr/>
        </p:nvSpPr>
        <p:spPr>
          <a:xfrm>
            <a:off x="4233634" y="2680019"/>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Oval 44"/>
          <p:cNvSpPr/>
          <p:nvPr/>
        </p:nvSpPr>
        <p:spPr>
          <a:xfrm>
            <a:off x="7734454" y="1909659"/>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p:cNvSpPr/>
          <p:nvPr/>
        </p:nvSpPr>
        <p:spPr>
          <a:xfrm>
            <a:off x="7607711" y="1808565"/>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1" name="Oval 60"/>
          <p:cNvSpPr/>
          <p:nvPr/>
        </p:nvSpPr>
        <p:spPr>
          <a:xfrm>
            <a:off x="1422491" y="2186192"/>
            <a:ext cx="2488861" cy="1436589"/>
          </a:xfrm>
          <a:prstGeom prst="ellipse">
            <a:avLst/>
          </a:prstGeom>
          <a:solidFill>
            <a:schemeClr val="accent3">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2" name="Oval 61"/>
          <p:cNvSpPr/>
          <p:nvPr/>
        </p:nvSpPr>
        <p:spPr>
          <a:xfrm>
            <a:off x="1627756"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Cohort A</a:t>
            </a:r>
            <a:endParaRPr lang="en-GB" sz="1800" dirty="0">
              <a:solidFill>
                <a:srgbClr val="1F497D"/>
              </a:solidFill>
              <a:latin typeface="Calibri"/>
              <a:cs typeface="Calibri"/>
            </a:endParaRPr>
          </a:p>
        </p:txBody>
      </p:sp>
      <p:cxnSp>
        <p:nvCxnSpPr>
          <p:cNvPr id="63" name="Straight Connector 62"/>
          <p:cNvCxnSpPr>
            <a:endCxn id="61" idx="1"/>
          </p:cNvCxnSpPr>
          <p:nvPr/>
        </p:nvCxnSpPr>
        <p:spPr bwMode="auto">
          <a:xfrm>
            <a:off x="1151526" y="202999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Straight Connector 63"/>
          <p:cNvCxnSpPr>
            <a:stCxn id="67" idx="3"/>
            <a:endCxn id="61" idx="3"/>
          </p:cNvCxnSpPr>
          <p:nvPr/>
        </p:nvCxnSpPr>
        <p:spPr bwMode="auto">
          <a:xfrm flipV="1">
            <a:off x="1158577" y="341239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7" name="Oval 66"/>
          <p:cNvSpPr/>
          <p:nvPr/>
        </p:nvSpPr>
        <p:spPr>
          <a:xfrm>
            <a:off x="1128970" y="356278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8" name="Rectangle 67"/>
          <p:cNvSpPr/>
          <p:nvPr/>
        </p:nvSpPr>
        <p:spPr>
          <a:xfrm>
            <a:off x="806689" y="1755739"/>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9" name="Straight Connector 68"/>
          <p:cNvCxnSpPr>
            <a:stCxn id="61" idx="6"/>
            <a:endCxn id="5" idx="1"/>
          </p:cNvCxnSpPr>
          <p:nvPr/>
        </p:nvCxnSpPr>
        <p:spPr bwMode="auto">
          <a:xfrm flipV="1">
            <a:off x="3911352" y="290448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6" name="Rectangle 65"/>
          <p:cNvSpPr/>
          <p:nvPr/>
        </p:nvSpPr>
        <p:spPr>
          <a:xfrm>
            <a:off x="1077654" y="3472994"/>
            <a:ext cx="317630"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83" name="Straight Connector 82"/>
          <p:cNvCxnSpPr>
            <a:stCxn id="84" idx="4"/>
            <a:endCxn id="3" idx="0"/>
          </p:cNvCxnSpPr>
          <p:nvPr/>
        </p:nvCxnSpPr>
        <p:spPr bwMode="auto">
          <a:xfrm>
            <a:off x="6462814" y="1702912"/>
            <a:ext cx="3101" cy="48328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Oval 83"/>
          <p:cNvSpPr/>
          <p:nvPr/>
        </p:nvSpPr>
        <p:spPr>
          <a:xfrm>
            <a:off x="6308864" y="1433551"/>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5" name="Rectangle 84"/>
          <p:cNvSpPr/>
          <p:nvPr/>
        </p:nvSpPr>
        <p:spPr>
          <a:xfrm>
            <a:off x="6117976" y="1539205"/>
            <a:ext cx="692776" cy="255012"/>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1" name="Rounded Rectangle 90"/>
          <p:cNvSpPr/>
          <p:nvPr/>
        </p:nvSpPr>
        <p:spPr>
          <a:xfrm>
            <a:off x="4295245" y="2066745"/>
            <a:ext cx="571229" cy="333870"/>
          </a:xfrm>
          <a:prstGeom prst="roundRect">
            <a:avLst/>
          </a:prstGeom>
          <a:solidFill>
            <a:srgbClr val="C3D69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2" name="Rounded Rectangle 91"/>
          <p:cNvSpPr/>
          <p:nvPr/>
        </p:nvSpPr>
        <p:spPr>
          <a:xfrm>
            <a:off x="4314560" y="209812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3" name="Rectangle 92"/>
          <p:cNvSpPr/>
          <p:nvPr/>
        </p:nvSpPr>
        <p:spPr>
          <a:xfrm>
            <a:off x="4233695" y="2530051"/>
            <a:ext cx="692776" cy="147015"/>
          </a:xfrm>
          <a:prstGeom prst="rect">
            <a:avLst/>
          </a:prstGeom>
          <a:solidFill>
            <a:srgbClr val="C3D69B"/>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95" name="Straight Connector 94"/>
          <p:cNvCxnSpPr>
            <a:stCxn id="93" idx="0"/>
            <a:endCxn id="91" idx="2"/>
          </p:cNvCxnSpPr>
          <p:nvPr/>
        </p:nvCxnSpPr>
        <p:spPr bwMode="auto">
          <a:xfrm flipV="1">
            <a:off x="4580083" y="240061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7" name="Rounded Rectangle 96"/>
          <p:cNvSpPr/>
          <p:nvPr/>
        </p:nvSpPr>
        <p:spPr>
          <a:xfrm>
            <a:off x="868301" y="1141704"/>
            <a:ext cx="571229" cy="333870"/>
          </a:xfrm>
          <a:prstGeom prst="roundRect">
            <a:avLst/>
          </a:prstGeom>
          <a:solidFill>
            <a:srgbClr val="C3D69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8" name="Rounded Rectangle 97"/>
          <p:cNvSpPr/>
          <p:nvPr/>
        </p:nvSpPr>
        <p:spPr>
          <a:xfrm>
            <a:off x="887616" y="117308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9" name="Rectangle 98"/>
          <p:cNvSpPr/>
          <p:nvPr/>
        </p:nvSpPr>
        <p:spPr>
          <a:xfrm>
            <a:off x="806751" y="1605010"/>
            <a:ext cx="692776" cy="147015"/>
          </a:xfrm>
          <a:prstGeom prst="rect">
            <a:avLst/>
          </a:prstGeom>
          <a:solidFill>
            <a:srgbClr val="C3D69B"/>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00" name="Straight Connector 99"/>
          <p:cNvCxnSpPr>
            <a:stCxn id="99" idx="0"/>
            <a:endCxn id="97" idx="2"/>
          </p:cNvCxnSpPr>
          <p:nvPr/>
        </p:nvCxnSpPr>
        <p:spPr bwMode="auto">
          <a:xfrm flipV="1">
            <a:off x="1153139" y="147557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3" name="Rectangle 102"/>
          <p:cNvSpPr/>
          <p:nvPr/>
        </p:nvSpPr>
        <p:spPr>
          <a:xfrm>
            <a:off x="189338" y="3472994"/>
            <a:ext cx="692776" cy="448934"/>
          </a:xfrm>
          <a:prstGeom prst="rect">
            <a:avLst/>
          </a:prstGeom>
          <a:solidFill>
            <a:schemeClr val="accent5"/>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4" name="Rounded Rectangle 103"/>
          <p:cNvSpPr/>
          <p:nvPr/>
        </p:nvSpPr>
        <p:spPr>
          <a:xfrm>
            <a:off x="250950" y="2858959"/>
            <a:ext cx="571229" cy="333870"/>
          </a:xfrm>
          <a:prstGeom prst="roundRect">
            <a:avLst/>
          </a:prstGeom>
          <a:solidFill>
            <a:srgbClr val="DBEEF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5" name="Rounded Rectangle 104"/>
          <p:cNvSpPr/>
          <p:nvPr/>
        </p:nvSpPr>
        <p:spPr>
          <a:xfrm>
            <a:off x="270265" y="2890340"/>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6" name="Rectangle 105"/>
          <p:cNvSpPr/>
          <p:nvPr/>
        </p:nvSpPr>
        <p:spPr>
          <a:xfrm>
            <a:off x="189400" y="3322265"/>
            <a:ext cx="692776" cy="147015"/>
          </a:xfrm>
          <a:prstGeom prst="rect">
            <a:avLst/>
          </a:prstGeom>
          <a:solidFill>
            <a:schemeClr val="accent5">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07" name="Straight Connector 106"/>
          <p:cNvCxnSpPr>
            <a:stCxn id="106" idx="0"/>
            <a:endCxn id="104" idx="2"/>
          </p:cNvCxnSpPr>
          <p:nvPr/>
        </p:nvCxnSpPr>
        <p:spPr bwMode="auto">
          <a:xfrm flipV="1">
            <a:off x="535788" y="3192829"/>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a:stCxn id="103" idx="3"/>
            <a:endCxn id="66" idx="1"/>
          </p:cNvCxnSpPr>
          <p:nvPr/>
        </p:nvCxnSpPr>
        <p:spPr bwMode="auto">
          <a:xfrm>
            <a:off x="882114" y="369746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0" name="Rectangle 109"/>
          <p:cNvSpPr/>
          <p:nvPr/>
        </p:nvSpPr>
        <p:spPr>
          <a:xfrm>
            <a:off x="7644650" y="3509954"/>
            <a:ext cx="317630"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3" name="Rectangle 112"/>
          <p:cNvSpPr/>
          <p:nvPr/>
        </p:nvSpPr>
        <p:spPr>
          <a:xfrm>
            <a:off x="8154715" y="3509952"/>
            <a:ext cx="692776" cy="448934"/>
          </a:xfrm>
          <a:prstGeom prst="rect">
            <a:avLst/>
          </a:prstGeom>
          <a:solidFill>
            <a:schemeClr val="accent2"/>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4" name="Rounded Rectangle 113"/>
          <p:cNvSpPr/>
          <p:nvPr/>
        </p:nvSpPr>
        <p:spPr>
          <a:xfrm>
            <a:off x="8216327" y="2895917"/>
            <a:ext cx="571229" cy="33387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5" name="Rounded Rectangle 114"/>
          <p:cNvSpPr/>
          <p:nvPr/>
        </p:nvSpPr>
        <p:spPr>
          <a:xfrm>
            <a:off x="8235642" y="2927298"/>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6" name="Rectangle 115"/>
          <p:cNvSpPr/>
          <p:nvPr/>
        </p:nvSpPr>
        <p:spPr>
          <a:xfrm>
            <a:off x="8154777" y="3359223"/>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17" name="Straight Connector 116"/>
          <p:cNvCxnSpPr>
            <a:stCxn id="116" idx="0"/>
            <a:endCxn id="114" idx="2"/>
          </p:cNvCxnSpPr>
          <p:nvPr/>
        </p:nvCxnSpPr>
        <p:spPr bwMode="auto">
          <a:xfrm flipV="1">
            <a:off x="8501165" y="3229787"/>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8" name="Straight Connector 117"/>
          <p:cNvCxnSpPr>
            <a:stCxn id="113" idx="1"/>
            <a:endCxn id="110" idx="3"/>
          </p:cNvCxnSpPr>
          <p:nvPr/>
        </p:nvCxnSpPr>
        <p:spPr bwMode="auto">
          <a:xfrm flipH="1">
            <a:off x="7962280" y="3734419"/>
            <a:ext cx="192435" cy="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2" name="Rounded Rectangle 121"/>
          <p:cNvSpPr/>
          <p:nvPr/>
        </p:nvSpPr>
        <p:spPr>
          <a:xfrm>
            <a:off x="6179961" y="926412"/>
            <a:ext cx="571229" cy="333870"/>
          </a:xfrm>
          <a:prstGeom prst="roundRect">
            <a:avLst/>
          </a:prstGeom>
          <a:solidFill>
            <a:srgbClr val="FF85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23" name="Rounded Rectangle 122"/>
          <p:cNvSpPr/>
          <p:nvPr/>
        </p:nvSpPr>
        <p:spPr>
          <a:xfrm>
            <a:off x="6199276" y="957793"/>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24" name="Rectangle 123"/>
          <p:cNvSpPr/>
          <p:nvPr/>
        </p:nvSpPr>
        <p:spPr>
          <a:xfrm>
            <a:off x="6118411" y="1389718"/>
            <a:ext cx="692776" cy="147015"/>
          </a:xfrm>
          <a:prstGeom prst="rect">
            <a:avLst/>
          </a:prstGeom>
          <a:solidFill>
            <a:srgbClr val="FF85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5" name="Straight Connector 124"/>
          <p:cNvCxnSpPr>
            <a:stCxn id="124" idx="0"/>
            <a:endCxn id="122" idx="2"/>
          </p:cNvCxnSpPr>
          <p:nvPr/>
        </p:nvCxnSpPr>
        <p:spPr bwMode="auto">
          <a:xfrm flipV="1">
            <a:off x="6464799" y="1260282"/>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6" name="Can 125"/>
          <p:cNvSpPr/>
          <p:nvPr/>
        </p:nvSpPr>
        <p:spPr>
          <a:xfrm>
            <a:off x="1000678" y="2321631"/>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8" name="Straight Connector 127"/>
          <p:cNvCxnSpPr>
            <a:stCxn id="126" idx="1"/>
            <a:endCxn id="68" idx="2"/>
          </p:cNvCxnSpPr>
          <p:nvPr/>
        </p:nvCxnSpPr>
        <p:spPr bwMode="auto">
          <a:xfrm flipH="1" flipV="1">
            <a:off x="1153077" y="220467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1" name="Can 130"/>
          <p:cNvSpPr/>
          <p:nvPr/>
        </p:nvSpPr>
        <p:spPr>
          <a:xfrm>
            <a:off x="383327" y="4038886"/>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2" name="Straight Connector 131"/>
          <p:cNvCxnSpPr>
            <a:stCxn id="131" idx="1"/>
          </p:cNvCxnSpPr>
          <p:nvPr/>
        </p:nvCxnSpPr>
        <p:spPr bwMode="auto">
          <a:xfrm flipH="1" flipV="1">
            <a:off x="535726" y="3921928"/>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3" name="Can 132"/>
          <p:cNvSpPr/>
          <p:nvPr/>
        </p:nvSpPr>
        <p:spPr>
          <a:xfrm>
            <a:off x="4424522" y="3243632"/>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4" name="Straight Connector 133"/>
          <p:cNvCxnSpPr>
            <a:stCxn id="133" idx="1"/>
            <a:endCxn id="5" idx="2"/>
          </p:cNvCxnSpPr>
          <p:nvPr/>
        </p:nvCxnSpPr>
        <p:spPr bwMode="auto">
          <a:xfrm flipV="1">
            <a:off x="4578472" y="312895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5" name="Can 134"/>
          <p:cNvSpPr/>
          <p:nvPr/>
        </p:nvSpPr>
        <p:spPr>
          <a:xfrm>
            <a:off x="8350253" y="4077367"/>
            <a:ext cx="307900" cy="230880"/>
          </a:xfrm>
          <a:prstGeom prst="can">
            <a:avLst/>
          </a:prstGeom>
          <a:solidFill>
            <a:schemeClr val="accent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6" name="Straight Connector 135"/>
          <p:cNvCxnSpPr>
            <a:stCxn id="135" idx="1"/>
            <a:endCxn id="113" idx="2"/>
          </p:cNvCxnSpPr>
          <p:nvPr/>
        </p:nvCxnSpPr>
        <p:spPr bwMode="auto">
          <a:xfrm flipH="1" flipV="1">
            <a:off x="8501103" y="3958886"/>
            <a:ext cx="3100" cy="1184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7" name="Can 136"/>
          <p:cNvSpPr/>
          <p:nvPr/>
        </p:nvSpPr>
        <p:spPr>
          <a:xfrm>
            <a:off x="7798600" y="2384244"/>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8" name="Straight Connector 137"/>
          <p:cNvCxnSpPr>
            <a:stCxn id="137" idx="1"/>
            <a:endCxn id="139" idx="2"/>
          </p:cNvCxnSpPr>
          <p:nvPr/>
        </p:nvCxnSpPr>
        <p:spPr bwMode="auto">
          <a:xfrm flipH="1" flipV="1">
            <a:off x="7947685" y="2308805"/>
            <a:ext cx="4865" cy="7543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4" name="Rounded Rectangle 143"/>
          <p:cNvSpPr/>
          <p:nvPr/>
        </p:nvSpPr>
        <p:spPr>
          <a:xfrm>
            <a:off x="7666596" y="1258380"/>
            <a:ext cx="571229" cy="333870"/>
          </a:xfrm>
          <a:prstGeom prst="roundRect">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5" name="Rounded Rectangle 144"/>
          <p:cNvSpPr/>
          <p:nvPr/>
        </p:nvSpPr>
        <p:spPr>
          <a:xfrm>
            <a:off x="7685911" y="1289761"/>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46" name="Straight Connector 145"/>
          <p:cNvCxnSpPr>
            <a:stCxn id="139" idx="0"/>
            <a:endCxn id="144" idx="2"/>
          </p:cNvCxnSpPr>
          <p:nvPr/>
        </p:nvCxnSpPr>
        <p:spPr bwMode="auto">
          <a:xfrm flipV="1">
            <a:off x="7947685" y="1592250"/>
            <a:ext cx="4526" cy="13935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0" name="Can 149"/>
          <p:cNvSpPr/>
          <p:nvPr/>
        </p:nvSpPr>
        <p:spPr>
          <a:xfrm>
            <a:off x="5564772" y="1548990"/>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1" name="Straight Connector 150"/>
          <p:cNvCxnSpPr>
            <a:stCxn id="150" idx="4"/>
            <a:endCxn id="85" idx="1"/>
          </p:cNvCxnSpPr>
          <p:nvPr/>
        </p:nvCxnSpPr>
        <p:spPr bwMode="auto">
          <a:xfrm>
            <a:off x="5872672" y="1664430"/>
            <a:ext cx="245304" cy="22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6" name="TextBox 155"/>
          <p:cNvSpPr txBox="1"/>
          <p:nvPr/>
        </p:nvSpPr>
        <p:spPr bwMode="auto">
          <a:xfrm>
            <a:off x="3835929" y="356582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smtClean="0">
                <a:latin typeface="Calibri" pitchFamily="-1" charset="0"/>
              </a:rPr>
              <a:t>Chief Data Office</a:t>
            </a:r>
            <a:endParaRPr lang="en-GB" sz="1400" dirty="0">
              <a:latin typeface="Calibri" pitchFamily="-1" charset="0"/>
            </a:endParaRPr>
          </a:p>
        </p:txBody>
      </p:sp>
      <p:sp>
        <p:nvSpPr>
          <p:cNvPr id="157" name="TextBox 156"/>
          <p:cNvSpPr txBox="1"/>
          <p:nvPr/>
        </p:nvSpPr>
        <p:spPr bwMode="auto">
          <a:xfrm>
            <a:off x="1602098" y="149920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Data Lake</a:t>
            </a:r>
            <a:endParaRPr lang="en-GB" sz="1400" dirty="0">
              <a:latin typeface="Calibri" pitchFamily="-1" charset="0"/>
            </a:endParaRPr>
          </a:p>
        </p:txBody>
      </p:sp>
      <p:sp>
        <p:nvSpPr>
          <p:cNvPr id="158" name="TextBox 157"/>
          <p:cNvSpPr txBox="1"/>
          <p:nvPr/>
        </p:nvSpPr>
        <p:spPr bwMode="auto">
          <a:xfrm>
            <a:off x="869284" y="401171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Systems of Record</a:t>
            </a:r>
            <a:endParaRPr lang="en-GB" sz="1400" dirty="0">
              <a:latin typeface="Calibri" pitchFamily="-1" charset="0"/>
            </a:endParaRPr>
          </a:p>
        </p:txBody>
      </p:sp>
      <p:cxnSp>
        <p:nvCxnSpPr>
          <p:cNvPr id="159" name="Straight Connector 158"/>
          <p:cNvCxnSpPr>
            <a:stCxn id="160" idx="0"/>
            <a:endCxn id="3" idx="4"/>
          </p:cNvCxnSpPr>
          <p:nvPr/>
        </p:nvCxnSpPr>
        <p:spPr bwMode="auto">
          <a:xfrm flipV="1">
            <a:off x="6464365" y="3622781"/>
            <a:ext cx="1550" cy="23577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a:xfrm>
            <a:off x="6117977" y="3858554"/>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1" name="Can 160"/>
          <p:cNvSpPr/>
          <p:nvPr/>
        </p:nvSpPr>
        <p:spPr>
          <a:xfrm>
            <a:off x="6308865" y="4422167"/>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62" name="Straight Connector 161"/>
          <p:cNvCxnSpPr>
            <a:stCxn id="161" idx="1"/>
            <a:endCxn id="160" idx="2"/>
          </p:cNvCxnSpPr>
          <p:nvPr/>
        </p:nvCxnSpPr>
        <p:spPr bwMode="auto">
          <a:xfrm flipV="1">
            <a:off x="6462815" y="4307488"/>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6" name="TextBox 165"/>
          <p:cNvSpPr txBox="1"/>
          <p:nvPr/>
        </p:nvSpPr>
        <p:spPr bwMode="auto">
          <a:xfrm>
            <a:off x="5503725" y="4359557"/>
            <a:ext cx="729712"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smtClean="0">
                <a:latin typeface="Calibri" pitchFamily="-1" charset="0"/>
              </a:rPr>
              <a:t>Mobile</a:t>
            </a:r>
          </a:p>
          <a:p>
            <a:pPr algn="ctr"/>
            <a:r>
              <a:rPr lang="en-GB" sz="1400" dirty="0" smtClean="0">
                <a:latin typeface="Calibri" pitchFamily="-1" charset="0"/>
              </a:rPr>
              <a:t>Apps</a:t>
            </a:r>
            <a:endParaRPr lang="en-GB" sz="1400" dirty="0">
              <a:latin typeface="Calibri" pitchFamily="-1" charset="0"/>
            </a:endParaRPr>
          </a:p>
        </p:txBody>
      </p:sp>
      <p:sp>
        <p:nvSpPr>
          <p:cNvPr id="167" name="TextBox 166"/>
          <p:cNvSpPr txBox="1"/>
          <p:nvPr/>
        </p:nvSpPr>
        <p:spPr bwMode="auto">
          <a:xfrm>
            <a:off x="8374363" y="1754217"/>
            <a:ext cx="644557" cy="523220"/>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Data Lake</a:t>
            </a:r>
            <a:endParaRPr lang="en-GB" sz="1400" dirty="0">
              <a:latin typeface="Calibri" pitchFamily="-1" charset="0"/>
            </a:endParaRPr>
          </a:p>
        </p:txBody>
      </p:sp>
      <p:sp>
        <p:nvSpPr>
          <p:cNvPr id="168" name="TextBox 167"/>
          <p:cNvSpPr txBox="1"/>
          <p:nvPr/>
        </p:nvSpPr>
        <p:spPr bwMode="auto">
          <a:xfrm>
            <a:off x="7128378" y="4035847"/>
            <a:ext cx="1386991"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smtClean="0">
                <a:latin typeface="Calibri" pitchFamily="-1" charset="0"/>
              </a:rPr>
              <a:t>Systems of Record</a:t>
            </a:r>
            <a:endParaRPr lang="en-GB" sz="1400" dirty="0">
              <a:latin typeface="Calibri" pitchFamily="-1" charset="0"/>
            </a:endParaRPr>
          </a:p>
        </p:txBody>
      </p:sp>
      <p:sp>
        <p:nvSpPr>
          <p:cNvPr id="169" name="TextBox 168"/>
          <p:cNvSpPr txBox="1"/>
          <p:nvPr/>
        </p:nvSpPr>
        <p:spPr bwMode="auto">
          <a:xfrm>
            <a:off x="5003387" y="1084191"/>
            <a:ext cx="1058620" cy="307777"/>
          </a:xfrm>
          <a:prstGeom prst="rect">
            <a:avLst/>
          </a:prstGeom>
          <a:noFill/>
          <a:ln w="9525">
            <a:noFill/>
            <a:miter lim="800000"/>
            <a:headEnd/>
            <a:tailEnd/>
          </a:ln>
        </p:spPr>
        <p:txBody>
          <a:bodyPr wrap="square" rtlCol="0">
            <a:prstTxWarp prst="textNoShape">
              <a:avLst/>
            </a:prstTxWarp>
            <a:spAutoFit/>
          </a:bodyPr>
          <a:lstStyle/>
          <a:p>
            <a:pPr algn="r"/>
            <a:r>
              <a:rPr lang="en-GB" sz="1400" dirty="0" smtClean="0">
                <a:latin typeface="Calibri" pitchFamily="-1" charset="0"/>
              </a:rPr>
              <a:t>Marketing</a:t>
            </a:r>
            <a:endParaRPr lang="en-GB" sz="1400" dirty="0">
              <a:latin typeface="Calibri" pitchFamily="-1" charset="0"/>
            </a:endParaRPr>
          </a:p>
        </p:txBody>
      </p:sp>
    </p:spTree>
    <p:extLst>
      <p:ext uri="{BB962C8B-B14F-4D97-AF65-F5344CB8AC3E}">
        <p14:creationId xmlns:p14="http://schemas.microsoft.com/office/powerpoint/2010/main" val="16622933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OMRS Events</a:t>
            </a:r>
            <a:endParaRPr lang="en-GB" dirty="0"/>
          </a:p>
        </p:txBody>
      </p:sp>
      <p:pic>
        <p:nvPicPr>
          <p:cNvPr id="3" name="Picture 2"/>
          <p:cNvPicPr>
            <a:picLocks noChangeAspect="1"/>
          </p:cNvPicPr>
          <p:nvPr/>
        </p:nvPicPr>
        <p:blipFill>
          <a:blip r:embed="rId2"/>
          <a:stretch>
            <a:fillRect/>
          </a:stretch>
        </p:blipFill>
        <p:spPr>
          <a:xfrm>
            <a:off x="3377104" y="579112"/>
            <a:ext cx="5126435" cy="4159607"/>
          </a:xfrm>
          <a:prstGeom prst="rect">
            <a:avLst/>
          </a:prstGeom>
        </p:spPr>
      </p:pic>
    </p:spTree>
    <p:extLst>
      <p:ext uri="{BB962C8B-B14F-4D97-AF65-F5344CB8AC3E}">
        <p14:creationId xmlns:p14="http://schemas.microsoft.com/office/powerpoint/2010/main" val="288340968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server</a:t>
            </a:r>
            <a:endParaRPr lang="en-GB" dirty="0"/>
          </a:p>
        </p:txBody>
      </p:sp>
      <p:pic>
        <p:nvPicPr>
          <p:cNvPr id="9" name="Picture 8"/>
          <p:cNvPicPr>
            <a:picLocks noChangeAspect="1"/>
          </p:cNvPicPr>
          <p:nvPr/>
        </p:nvPicPr>
        <p:blipFill>
          <a:blip r:embed="rId2"/>
          <a:stretch>
            <a:fillRect/>
          </a:stretch>
        </p:blipFill>
        <p:spPr>
          <a:xfrm>
            <a:off x="1731896" y="1541595"/>
            <a:ext cx="3198805" cy="2977264"/>
          </a:xfrm>
          <a:prstGeom prst="rect">
            <a:avLst/>
          </a:prstGeom>
        </p:spPr>
      </p:pic>
    </p:spTree>
    <p:extLst>
      <p:ext uri="{BB962C8B-B14F-4D97-AF65-F5344CB8AC3E}">
        <p14:creationId xmlns:p14="http://schemas.microsoft.com/office/powerpoint/2010/main" val="6007747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Establishing contact</a:t>
            </a:r>
            <a:endParaRPr lang="en-GB" dirty="0"/>
          </a:p>
        </p:txBody>
      </p:sp>
      <p:pic>
        <p:nvPicPr>
          <p:cNvPr id="9" name="Picture 8"/>
          <p:cNvPicPr>
            <a:picLocks noChangeAspect="1"/>
          </p:cNvPicPr>
          <p:nvPr/>
        </p:nvPicPr>
        <p:blipFill>
          <a:blip r:embed="rId2"/>
          <a:stretch>
            <a:fillRect/>
          </a:stretch>
        </p:blipFill>
        <p:spPr>
          <a:xfrm>
            <a:off x="1768149" y="1525578"/>
            <a:ext cx="5769723" cy="2989937"/>
          </a:xfrm>
          <a:prstGeom prst="rect">
            <a:avLst/>
          </a:prstGeom>
        </p:spPr>
      </p:pic>
    </p:spTree>
    <p:extLst>
      <p:ext uri="{BB962C8B-B14F-4D97-AF65-F5344CB8AC3E}">
        <p14:creationId xmlns:p14="http://schemas.microsoft.com/office/powerpoint/2010/main" val="4980466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Federated queries</a:t>
            </a:r>
            <a:endParaRPr lang="en-GB" dirty="0"/>
          </a:p>
        </p:txBody>
      </p:sp>
      <p:pic>
        <p:nvPicPr>
          <p:cNvPr id="9" name="Picture 8"/>
          <p:cNvPicPr>
            <a:picLocks noChangeAspect="1"/>
          </p:cNvPicPr>
          <p:nvPr/>
        </p:nvPicPr>
        <p:blipFill>
          <a:blip r:embed="rId2"/>
          <a:stretch>
            <a:fillRect/>
          </a:stretch>
        </p:blipFill>
        <p:spPr>
          <a:xfrm>
            <a:off x="1777781" y="1525578"/>
            <a:ext cx="5760091" cy="2989937"/>
          </a:xfrm>
          <a:prstGeom prst="rect">
            <a:avLst/>
          </a:prstGeom>
        </p:spPr>
      </p:pic>
    </p:spTree>
    <p:extLst>
      <p:ext uri="{BB962C8B-B14F-4D97-AF65-F5344CB8AC3E}">
        <p14:creationId xmlns:p14="http://schemas.microsoft.com/office/powerpoint/2010/main" val="20634230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GB">
                <a:latin typeface="Arial" charset="0"/>
                <a:ea typeface="ヒラギノ角ゴ ProN W6" charset="0"/>
                <a:cs typeface="ヒラギノ角ゴ ProN W6" charset="0"/>
              </a:rPr>
              <a:t>Data standards at work</a:t>
            </a:r>
          </a:p>
        </p:txBody>
      </p:sp>
      <p:pic>
        <p:nvPicPr>
          <p:cNvPr id="21506" name="Picture 2" descr="Screen Shot 2016-09-14 at 12.15.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9888" y="989013"/>
            <a:ext cx="6091237"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Slide Number Placeholder 1"/>
          <p:cNvSpPr txBox="1">
            <a:spLocks/>
          </p:cNvSpPr>
          <p:nvPr/>
        </p:nvSpPr>
        <p:spPr bwMode="auto">
          <a:xfrm>
            <a:off x="352425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fld id="{F1A760B9-5D19-2843-935B-2CE52F65F6D5}" type="slidenum">
              <a:rPr lang="en-GB" sz="1400">
                <a:solidFill>
                  <a:schemeClr val="bg1"/>
                </a:solidFill>
                <a:latin typeface="Gill Sans" charset="0"/>
                <a:ea typeface="ヒラギノ角ゴ ProN W3" charset="0"/>
                <a:cs typeface="ヒラギノ角ゴ ProN W3" charset="0"/>
                <a:sym typeface="Gill Sans" charset="0"/>
              </a:rPr>
              <a:pPr algn="ctr" eaLnBrk="1" hangingPunct="1"/>
              <a:t>4</a:t>
            </a:fld>
            <a:endParaRPr lang="en-GB" sz="1400">
              <a:solidFill>
                <a:schemeClr val="bg1"/>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750309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Caching metadata for availability and performance</a:t>
            </a:r>
            <a:endParaRPr lang="en-GB" dirty="0"/>
          </a:p>
        </p:txBody>
      </p:sp>
      <p:pic>
        <p:nvPicPr>
          <p:cNvPr id="3" name="Picture 2"/>
          <p:cNvPicPr>
            <a:picLocks noChangeAspect="1"/>
          </p:cNvPicPr>
          <p:nvPr/>
        </p:nvPicPr>
        <p:blipFill>
          <a:blip r:embed="rId2"/>
          <a:stretch>
            <a:fillRect/>
          </a:stretch>
        </p:blipFill>
        <p:spPr>
          <a:xfrm>
            <a:off x="1777781" y="1525578"/>
            <a:ext cx="5760091" cy="2989937"/>
          </a:xfrm>
          <a:prstGeom prst="rect">
            <a:avLst/>
          </a:prstGeom>
        </p:spPr>
      </p:pic>
    </p:spTree>
    <p:extLst>
      <p:ext uri="{BB962C8B-B14F-4D97-AF65-F5344CB8AC3E}">
        <p14:creationId xmlns:p14="http://schemas.microsoft.com/office/powerpoint/2010/main" val="24718953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 implementation in Apache Atlas</a:t>
            </a:r>
            <a:endParaRPr lang="en-GB" dirty="0"/>
          </a:p>
        </p:txBody>
      </p:sp>
      <p:sp>
        <p:nvSpPr>
          <p:cNvPr id="7" name="Rectangle 6"/>
          <p:cNvSpPr/>
          <p:nvPr/>
        </p:nvSpPr>
        <p:spPr>
          <a:xfrm>
            <a:off x="683794" y="2163483"/>
            <a:ext cx="1604821" cy="1786616"/>
          </a:xfrm>
          <a:prstGeom prst="rect">
            <a:avLst/>
          </a:prstGeom>
          <a:solidFill>
            <a:srgbClr val="B7DEE8"/>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Rectangle 7"/>
          <p:cNvSpPr/>
          <p:nvPr/>
        </p:nvSpPr>
        <p:spPr>
          <a:xfrm>
            <a:off x="753569" y="2233273"/>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Admin API</a:t>
            </a:r>
            <a:endParaRPr lang="en-GB" sz="1800" dirty="0">
              <a:solidFill>
                <a:srgbClr val="1F497D"/>
              </a:solidFill>
              <a:latin typeface="Calibri"/>
              <a:cs typeface="Calibri"/>
            </a:endParaRPr>
          </a:p>
        </p:txBody>
      </p:sp>
      <p:sp>
        <p:nvSpPr>
          <p:cNvPr id="9" name="Rectangle 8"/>
          <p:cNvSpPr/>
          <p:nvPr/>
        </p:nvSpPr>
        <p:spPr>
          <a:xfrm>
            <a:off x="752464" y="2790454"/>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OMRS API</a:t>
            </a:r>
            <a:endParaRPr lang="en-GB" sz="1800" dirty="0">
              <a:solidFill>
                <a:srgbClr val="1F497D"/>
              </a:solidFill>
              <a:latin typeface="Calibri"/>
              <a:cs typeface="Calibri"/>
            </a:endParaRPr>
          </a:p>
        </p:txBody>
      </p:sp>
      <p:sp>
        <p:nvSpPr>
          <p:cNvPr id="10" name="Rectangle 9"/>
          <p:cNvSpPr/>
          <p:nvPr/>
        </p:nvSpPr>
        <p:spPr>
          <a:xfrm>
            <a:off x="751360" y="3347634"/>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OMAS APIs</a:t>
            </a:r>
            <a:endParaRPr lang="en-GB" sz="1800" dirty="0">
              <a:solidFill>
                <a:srgbClr val="1F497D"/>
              </a:solidFill>
              <a:latin typeface="Calibri"/>
              <a:cs typeface="Calibri"/>
            </a:endParaRPr>
          </a:p>
        </p:txBody>
      </p:sp>
      <p:sp>
        <p:nvSpPr>
          <p:cNvPr id="11" name="TextBox 10"/>
          <p:cNvSpPr txBox="1"/>
          <p:nvPr/>
        </p:nvSpPr>
        <p:spPr bwMode="auto">
          <a:xfrm>
            <a:off x="488423" y="1046847"/>
            <a:ext cx="2107203" cy="830997"/>
          </a:xfrm>
          <a:prstGeom prst="rect">
            <a:avLst/>
          </a:prstGeom>
          <a:noFill/>
          <a:ln w="9525">
            <a:noFill/>
            <a:miter lim="800000"/>
            <a:headEnd/>
            <a:tailEnd/>
          </a:ln>
        </p:spPr>
        <p:txBody>
          <a:bodyPr wrap="square" rtlCol="0">
            <a:prstTxWarp prst="textNoShape">
              <a:avLst/>
            </a:prstTxWarp>
            <a:spAutoFit/>
          </a:bodyPr>
          <a:lstStyle/>
          <a:p>
            <a:pPr algn="ctr"/>
            <a:r>
              <a:rPr lang="en-GB" sz="1600" dirty="0" smtClean="0">
                <a:latin typeface="Calibri" pitchFamily="-1" charset="0"/>
              </a:rPr>
              <a:t>Reference implementation</a:t>
            </a:r>
          </a:p>
          <a:p>
            <a:pPr algn="ctr"/>
            <a:r>
              <a:rPr lang="en-GB" sz="1600" dirty="0" smtClean="0">
                <a:latin typeface="Calibri" pitchFamily="-1" charset="0"/>
              </a:rPr>
              <a:t>Java Library</a:t>
            </a:r>
            <a:endParaRPr lang="en-GB" sz="1600" dirty="0">
              <a:latin typeface="Calibri" pitchFamily="-1" charset="0"/>
            </a:endParaRPr>
          </a:p>
        </p:txBody>
      </p:sp>
      <p:sp>
        <p:nvSpPr>
          <p:cNvPr id="3" name="Rectangle 2"/>
          <p:cNvSpPr/>
          <p:nvPr/>
        </p:nvSpPr>
        <p:spPr>
          <a:xfrm>
            <a:off x="3530611" y="1074762"/>
            <a:ext cx="2037426" cy="2428681"/>
          </a:xfrm>
          <a:prstGeom prst="rect">
            <a:avLst/>
          </a:prstGeom>
          <a:solidFill>
            <a:schemeClr val="accent3">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800" dirty="0" smtClean="0">
                <a:solidFill>
                  <a:srgbClr val="1F497D"/>
                </a:solidFill>
                <a:latin typeface="Calibri"/>
                <a:cs typeface="Calibri"/>
              </a:rPr>
              <a:t>Atlas Server</a:t>
            </a:r>
            <a:endParaRPr lang="en-GB" sz="1800" dirty="0">
              <a:solidFill>
                <a:srgbClr val="1F497D"/>
              </a:solidFill>
              <a:latin typeface="Calibri"/>
              <a:cs typeface="Calibri"/>
            </a:endParaRPr>
          </a:p>
        </p:txBody>
      </p:sp>
      <p:sp>
        <p:nvSpPr>
          <p:cNvPr id="4" name="Can 3"/>
          <p:cNvSpPr/>
          <p:nvPr/>
        </p:nvSpPr>
        <p:spPr>
          <a:xfrm>
            <a:off x="4032989" y="3908224"/>
            <a:ext cx="1381543" cy="711854"/>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rgbClr val="1F497D"/>
                </a:solidFill>
                <a:latin typeface="Calibri"/>
                <a:cs typeface="Calibri"/>
              </a:rPr>
              <a:t>JanusGraph</a:t>
            </a:r>
          </a:p>
          <a:p>
            <a:pPr algn="ctr"/>
            <a:r>
              <a:rPr lang="en-GB" sz="1400" dirty="0" smtClean="0">
                <a:solidFill>
                  <a:srgbClr val="1F497D"/>
                </a:solidFill>
                <a:latin typeface="Calibri"/>
                <a:cs typeface="Calibri"/>
              </a:rPr>
              <a:t>Repository</a:t>
            </a:r>
            <a:endParaRPr lang="en-GB" sz="1400" dirty="0">
              <a:solidFill>
                <a:srgbClr val="1F497D"/>
              </a:solidFill>
              <a:latin typeface="Calibri"/>
              <a:cs typeface="Calibri"/>
            </a:endParaRPr>
          </a:p>
        </p:txBody>
      </p:sp>
      <p:cxnSp>
        <p:nvCxnSpPr>
          <p:cNvPr id="12" name="Straight Connector 11"/>
          <p:cNvCxnSpPr>
            <a:stCxn id="3" idx="2"/>
            <a:endCxn id="4" idx="1"/>
          </p:cNvCxnSpPr>
          <p:nvPr/>
        </p:nvCxnSpPr>
        <p:spPr bwMode="auto">
          <a:xfrm>
            <a:off x="4549324" y="3503443"/>
            <a:ext cx="174437" cy="4047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Rectangle 15"/>
          <p:cNvSpPr/>
          <p:nvPr/>
        </p:nvSpPr>
        <p:spPr>
          <a:xfrm>
            <a:off x="3766739" y="1576111"/>
            <a:ext cx="1604821" cy="1786616"/>
          </a:xfrm>
          <a:prstGeom prst="rect">
            <a:avLst/>
          </a:prstGeom>
          <a:solidFill>
            <a:srgbClr val="B7DEE8"/>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Rectangle 16"/>
          <p:cNvSpPr/>
          <p:nvPr/>
        </p:nvSpPr>
        <p:spPr>
          <a:xfrm>
            <a:off x="3836514" y="1645901"/>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Admin API</a:t>
            </a:r>
            <a:endParaRPr lang="en-GB" sz="1800" dirty="0">
              <a:solidFill>
                <a:srgbClr val="1F497D"/>
              </a:solidFill>
              <a:latin typeface="Calibri"/>
              <a:cs typeface="Calibri"/>
            </a:endParaRPr>
          </a:p>
        </p:txBody>
      </p:sp>
      <p:sp>
        <p:nvSpPr>
          <p:cNvPr id="18" name="Rectangle 17"/>
          <p:cNvSpPr/>
          <p:nvPr/>
        </p:nvSpPr>
        <p:spPr>
          <a:xfrm>
            <a:off x="3835409" y="2203082"/>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OMRS API</a:t>
            </a:r>
            <a:endParaRPr lang="en-GB" sz="1800" dirty="0">
              <a:solidFill>
                <a:srgbClr val="1F497D"/>
              </a:solidFill>
              <a:latin typeface="Calibri"/>
              <a:cs typeface="Calibri"/>
            </a:endParaRPr>
          </a:p>
        </p:txBody>
      </p:sp>
      <p:sp>
        <p:nvSpPr>
          <p:cNvPr id="19" name="Rectangle 18"/>
          <p:cNvSpPr/>
          <p:nvPr/>
        </p:nvSpPr>
        <p:spPr>
          <a:xfrm>
            <a:off x="3834305" y="2760262"/>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OMAS APIs</a:t>
            </a:r>
            <a:endParaRPr lang="en-GB" sz="1800" dirty="0">
              <a:solidFill>
                <a:srgbClr val="1F497D"/>
              </a:solidFill>
              <a:latin typeface="Calibri"/>
              <a:cs typeface="Calibri"/>
            </a:endParaRPr>
          </a:p>
        </p:txBody>
      </p:sp>
      <p:sp>
        <p:nvSpPr>
          <p:cNvPr id="20" name="Rectangle 19"/>
          <p:cNvSpPr/>
          <p:nvPr/>
        </p:nvSpPr>
        <p:spPr>
          <a:xfrm>
            <a:off x="6501917" y="1101540"/>
            <a:ext cx="2037426" cy="2428681"/>
          </a:xfrm>
          <a:prstGeom prst="rect">
            <a:avLst/>
          </a:prstGeom>
          <a:solidFill>
            <a:schemeClr val="accent6">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800" dirty="0" smtClean="0">
                <a:solidFill>
                  <a:srgbClr val="1F497D"/>
                </a:solidFill>
                <a:latin typeface="Calibri"/>
                <a:cs typeface="Calibri"/>
              </a:rPr>
              <a:t>OMAG Server</a:t>
            </a:r>
            <a:endParaRPr lang="en-GB" sz="1800" dirty="0">
              <a:solidFill>
                <a:srgbClr val="1F497D"/>
              </a:solidFill>
              <a:latin typeface="Calibri"/>
              <a:cs typeface="Calibri"/>
            </a:endParaRPr>
          </a:p>
        </p:txBody>
      </p:sp>
      <p:sp>
        <p:nvSpPr>
          <p:cNvPr id="23" name="Rectangle 22"/>
          <p:cNvSpPr/>
          <p:nvPr/>
        </p:nvSpPr>
        <p:spPr>
          <a:xfrm>
            <a:off x="6738045" y="1602889"/>
            <a:ext cx="1604821" cy="1786616"/>
          </a:xfrm>
          <a:prstGeom prst="rect">
            <a:avLst/>
          </a:prstGeom>
          <a:solidFill>
            <a:srgbClr val="B7DEE8"/>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p:cNvSpPr/>
          <p:nvPr/>
        </p:nvSpPr>
        <p:spPr>
          <a:xfrm>
            <a:off x="6807820" y="1672679"/>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Admin API</a:t>
            </a:r>
            <a:endParaRPr lang="en-GB" sz="1800" dirty="0">
              <a:solidFill>
                <a:srgbClr val="1F497D"/>
              </a:solidFill>
              <a:latin typeface="Calibri"/>
              <a:cs typeface="Calibri"/>
            </a:endParaRPr>
          </a:p>
        </p:txBody>
      </p:sp>
      <p:sp>
        <p:nvSpPr>
          <p:cNvPr id="25" name="Rectangle 24"/>
          <p:cNvSpPr/>
          <p:nvPr/>
        </p:nvSpPr>
        <p:spPr>
          <a:xfrm>
            <a:off x="6806715" y="2229860"/>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OMRS API</a:t>
            </a:r>
            <a:endParaRPr lang="en-GB" sz="1800" dirty="0">
              <a:solidFill>
                <a:srgbClr val="1F497D"/>
              </a:solidFill>
              <a:latin typeface="Calibri"/>
              <a:cs typeface="Calibri"/>
            </a:endParaRPr>
          </a:p>
        </p:txBody>
      </p:sp>
      <p:sp>
        <p:nvSpPr>
          <p:cNvPr id="26" name="Rectangle 25"/>
          <p:cNvSpPr/>
          <p:nvPr/>
        </p:nvSpPr>
        <p:spPr>
          <a:xfrm>
            <a:off x="6805611" y="2787040"/>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OMAS APIs</a:t>
            </a:r>
            <a:endParaRPr lang="en-GB" sz="1800" dirty="0">
              <a:solidFill>
                <a:srgbClr val="1F497D"/>
              </a:solidFill>
              <a:latin typeface="Calibri"/>
              <a:cs typeface="Calibri"/>
            </a:endParaRPr>
          </a:p>
        </p:txBody>
      </p:sp>
    </p:spTree>
    <p:extLst>
      <p:ext uri="{BB962C8B-B14F-4D97-AF65-F5344CB8AC3E}">
        <p14:creationId xmlns:p14="http://schemas.microsoft.com/office/powerpoint/2010/main" val="20720047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Repository Connectors</a:t>
            </a:r>
            <a:endParaRPr lang="en-GB" dirty="0"/>
          </a:p>
        </p:txBody>
      </p:sp>
      <p:pic>
        <p:nvPicPr>
          <p:cNvPr id="3" name="Picture 2"/>
          <p:cNvPicPr>
            <a:picLocks noChangeAspect="1"/>
          </p:cNvPicPr>
          <p:nvPr/>
        </p:nvPicPr>
        <p:blipFill>
          <a:blip r:embed="rId2"/>
          <a:stretch>
            <a:fillRect/>
          </a:stretch>
        </p:blipFill>
        <p:spPr>
          <a:xfrm>
            <a:off x="780903" y="806487"/>
            <a:ext cx="2478729" cy="3839393"/>
          </a:xfrm>
          <a:prstGeom prst="rect">
            <a:avLst/>
          </a:prstGeom>
        </p:spPr>
      </p:pic>
      <p:pic>
        <p:nvPicPr>
          <p:cNvPr id="5" name="Picture 4"/>
          <p:cNvPicPr>
            <a:picLocks noChangeAspect="1"/>
          </p:cNvPicPr>
          <p:nvPr/>
        </p:nvPicPr>
        <p:blipFill>
          <a:blip r:embed="rId3"/>
          <a:stretch>
            <a:fillRect/>
          </a:stretch>
        </p:blipFill>
        <p:spPr>
          <a:xfrm>
            <a:off x="5265586" y="0"/>
            <a:ext cx="2999495" cy="5143500"/>
          </a:xfrm>
          <a:prstGeom prst="rect">
            <a:avLst/>
          </a:prstGeom>
        </p:spPr>
      </p:pic>
    </p:spTree>
    <p:extLst>
      <p:ext uri="{BB962C8B-B14F-4D97-AF65-F5344CB8AC3E}">
        <p14:creationId xmlns:p14="http://schemas.microsoft.com/office/powerpoint/2010/main" val="384369099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Repository Compliance Workbook</a:t>
            </a:r>
            <a:endParaRPr lang="en-GB" dirty="0"/>
          </a:p>
        </p:txBody>
      </p:sp>
      <p:sp>
        <p:nvSpPr>
          <p:cNvPr id="5" name="Content Placeholder 4"/>
          <p:cNvSpPr>
            <a:spLocks noGrp="1"/>
          </p:cNvSpPr>
          <p:nvPr>
            <p:ph idx="1"/>
          </p:nvPr>
        </p:nvSpPr>
        <p:spPr>
          <a:xfrm>
            <a:off x="152400" y="1027300"/>
            <a:ext cx="3420075" cy="3660129"/>
          </a:xfrm>
        </p:spPr>
        <p:txBody>
          <a:bodyPr/>
          <a:lstStyle/>
          <a:p>
            <a:r>
              <a:rPr lang="en-GB" dirty="0" smtClean="0"/>
              <a:t>Mandatory capability</a:t>
            </a:r>
          </a:p>
          <a:p>
            <a:r>
              <a:rPr lang="en-GB" dirty="0" smtClean="0"/>
              <a:t>Optional capability</a:t>
            </a:r>
          </a:p>
          <a:p>
            <a:pPr lvl="1"/>
            <a:r>
              <a:rPr lang="en-GB" dirty="0" smtClean="0"/>
              <a:t>Action to indicate “not supported</a:t>
            </a:r>
          </a:p>
          <a:p>
            <a:pPr lvl="1"/>
            <a:r>
              <a:rPr lang="en-GB" dirty="0" smtClean="0"/>
              <a:t>Examples of connector support</a:t>
            </a:r>
            <a:endParaRPr lang="en-GB" dirty="0"/>
          </a:p>
        </p:txBody>
      </p:sp>
      <p:pic>
        <p:nvPicPr>
          <p:cNvPr id="4" name="Picture 3" descr="Screen Shot 2018-04-23 at 15.57.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1124" y="1197189"/>
            <a:ext cx="4291001" cy="2438853"/>
          </a:xfrm>
          <a:prstGeom prst="rect">
            <a:avLst/>
          </a:prstGeom>
        </p:spPr>
      </p:pic>
      <p:sp>
        <p:nvSpPr>
          <p:cNvPr id="6" name="Rectangle 5"/>
          <p:cNvSpPr/>
          <p:nvPr/>
        </p:nvSpPr>
        <p:spPr>
          <a:xfrm>
            <a:off x="195370" y="4103937"/>
            <a:ext cx="8805592" cy="307777"/>
          </a:xfrm>
          <a:prstGeom prst="rect">
            <a:avLst/>
          </a:prstGeom>
        </p:spPr>
        <p:txBody>
          <a:bodyPr wrap="square">
            <a:spAutoFit/>
          </a:bodyPr>
          <a:lstStyle/>
          <a:p>
            <a:pPr algn="ctr"/>
            <a:r>
              <a:rPr lang="en-GB" sz="1400" b="1" dirty="0">
                <a:solidFill>
                  <a:schemeClr val="tx2"/>
                </a:solidFill>
              </a:rPr>
              <a:t>https://</a:t>
            </a:r>
            <a:r>
              <a:rPr lang="en-GB" sz="1400" b="1" dirty="0" err="1">
                <a:solidFill>
                  <a:schemeClr val="tx2"/>
                </a:solidFill>
              </a:rPr>
              <a:t>github.com</a:t>
            </a:r>
            <a:r>
              <a:rPr lang="en-GB" sz="1400" b="1" dirty="0">
                <a:solidFill>
                  <a:schemeClr val="tx2"/>
                </a:solidFill>
              </a:rPr>
              <a:t>/</a:t>
            </a:r>
            <a:r>
              <a:rPr lang="en-GB" sz="1400" b="1" dirty="0" err="1">
                <a:solidFill>
                  <a:schemeClr val="tx2"/>
                </a:solidFill>
              </a:rPr>
              <a:t>odpi</a:t>
            </a:r>
            <a:r>
              <a:rPr lang="en-GB" sz="1400" b="1" dirty="0">
                <a:solidFill>
                  <a:schemeClr val="tx2"/>
                </a:solidFill>
              </a:rPr>
              <a:t>/data-governance/tree/master/compliance/repository-compliance</a:t>
            </a:r>
          </a:p>
        </p:txBody>
      </p:sp>
    </p:spTree>
    <p:extLst>
      <p:ext uri="{BB962C8B-B14F-4D97-AF65-F5344CB8AC3E}">
        <p14:creationId xmlns:p14="http://schemas.microsoft.com/office/powerpoint/2010/main" val="51594888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Integrating through the Access Services</a:t>
            </a:r>
            <a:endParaRPr lang="en-GB" dirty="0"/>
          </a:p>
        </p:txBody>
      </p:sp>
      <p:sp>
        <p:nvSpPr>
          <p:cNvPr id="6" name="Text Placeholder 5"/>
          <p:cNvSpPr>
            <a:spLocks noGrp="1"/>
          </p:cNvSpPr>
          <p:nvPr>
            <p:ph type="body" idx="1"/>
          </p:nvPr>
        </p:nvSpPr>
        <p:spPr/>
        <p:txBody>
          <a:bodyPr/>
          <a:lstStyle/>
          <a:p>
            <a:r>
              <a:rPr lang="en-GB" dirty="0" smtClean="0"/>
              <a:t>Open Metadata and Governance</a:t>
            </a:r>
            <a:endParaRPr lang="en-GB" dirty="0"/>
          </a:p>
        </p:txBody>
      </p:sp>
    </p:spTree>
    <p:extLst>
      <p:ext uri="{BB962C8B-B14F-4D97-AF65-F5344CB8AC3E}">
        <p14:creationId xmlns:p14="http://schemas.microsoft.com/office/powerpoint/2010/main" val="397013321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sym typeface="Wingdings"/>
              </a:rPr>
              <a:t>Specialized services around shared collection of metadata</a:t>
            </a:r>
            <a:endParaRPr lang="en-US" dirty="0"/>
          </a:p>
        </p:txBody>
      </p:sp>
      <p:sp>
        <p:nvSpPr>
          <p:cNvPr id="17" name="Rectangle 16"/>
          <p:cNvSpPr/>
          <p:nvPr/>
        </p:nvSpPr>
        <p:spPr>
          <a:xfrm>
            <a:off x="6730535" y="1454231"/>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Project Management</a:t>
            </a:r>
          </a:p>
        </p:txBody>
      </p:sp>
      <p:sp>
        <p:nvSpPr>
          <p:cNvPr id="22" name="Rectangle 21"/>
          <p:cNvSpPr/>
          <p:nvPr/>
        </p:nvSpPr>
        <p:spPr>
          <a:xfrm>
            <a:off x="6721299" y="94126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Community Profile</a:t>
            </a:r>
            <a:endParaRPr lang="en-US" sz="1200" dirty="0">
              <a:solidFill>
                <a:schemeClr val="tx1"/>
              </a:solidFill>
              <a:latin typeface="Calibri"/>
              <a:cs typeface="Calibri"/>
            </a:endParaRPr>
          </a:p>
        </p:txBody>
      </p:sp>
      <p:sp>
        <p:nvSpPr>
          <p:cNvPr id="26" name="Rectangle 25">
            <a:hlinkClick r:id="" action="ppaction://noaction"/>
          </p:cNvPr>
          <p:cNvSpPr/>
          <p:nvPr/>
        </p:nvSpPr>
        <p:spPr>
          <a:xfrm>
            <a:off x="5079995" y="943119"/>
            <a:ext cx="157843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Catalog</a:t>
            </a:r>
          </a:p>
        </p:txBody>
      </p:sp>
      <p:sp>
        <p:nvSpPr>
          <p:cNvPr id="27" name="Rectangle 26">
            <a:hlinkClick r:id="" action="ppaction://noaction"/>
          </p:cNvPr>
          <p:cNvSpPr/>
          <p:nvPr/>
        </p:nvSpPr>
        <p:spPr>
          <a:xfrm>
            <a:off x="416179" y="1472255"/>
            <a:ext cx="1688393"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Stewardship Action</a:t>
            </a:r>
            <a:endParaRPr lang="en-US" sz="1200" dirty="0">
              <a:solidFill>
                <a:schemeClr val="tx1"/>
              </a:solidFill>
              <a:latin typeface="Calibri"/>
              <a:cs typeface="Calibri"/>
            </a:endParaRPr>
          </a:p>
        </p:txBody>
      </p:sp>
      <p:sp>
        <p:nvSpPr>
          <p:cNvPr id="28" name="Rectangle 27">
            <a:hlinkClick r:id="" action="ppaction://noaction"/>
          </p:cNvPr>
          <p:cNvSpPr/>
          <p:nvPr/>
        </p:nvSpPr>
        <p:spPr>
          <a:xfrm>
            <a:off x="3683002" y="943120"/>
            <a:ext cx="136071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View</a:t>
            </a:r>
            <a:endParaRPr lang="en-US" sz="1200" dirty="0">
              <a:solidFill>
                <a:schemeClr val="tx1"/>
              </a:solidFill>
              <a:latin typeface="Calibri"/>
              <a:cs typeface="Calibri"/>
            </a:endParaRPr>
          </a:p>
        </p:txBody>
      </p:sp>
      <p:sp>
        <p:nvSpPr>
          <p:cNvPr id="32" name="Rectangle 31">
            <a:hlinkClick r:id="rId2" action="ppaction://hlinksldjump"/>
          </p:cNvPr>
          <p:cNvSpPr/>
          <p:nvPr/>
        </p:nvSpPr>
        <p:spPr>
          <a:xfrm>
            <a:off x="416080" y="198372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Program</a:t>
            </a:r>
            <a:endParaRPr lang="en-US" sz="1200" dirty="0">
              <a:solidFill>
                <a:schemeClr val="tx1"/>
              </a:solidFill>
              <a:latin typeface="Calibri"/>
              <a:cs typeface="Calibri"/>
            </a:endParaRPr>
          </a:p>
        </p:txBody>
      </p:sp>
      <p:sp>
        <p:nvSpPr>
          <p:cNvPr id="34" name="Rectangle 33">
            <a:hlinkClick r:id="rId3" action="ppaction://hlinksldjump"/>
          </p:cNvPr>
          <p:cNvSpPr/>
          <p:nvPr/>
        </p:nvSpPr>
        <p:spPr>
          <a:xfrm>
            <a:off x="412097" y="2488700"/>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Process</a:t>
            </a:r>
            <a:endParaRPr lang="en-US" sz="1200" dirty="0">
              <a:solidFill>
                <a:schemeClr val="tx1"/>
              </a:solidFill>
              <a:latin typeface="Calibri"/>
              <a:cs typeface="Calibri"/>
            </a:endParaRPr>
          </a:p>
        </p:txBody>
      </p:sp>
      <p:sp>
        <p:nvSpPr>
          <p:cNvPr id="29" name="Rectangle 28">
            <a:hlinkClick r:id="rId4" action="ppaction://hlinksldjump"/>
          </p:cNvPr>
          <p:cNvSpPr/>
          <p:nvPr/>
        </p:nvSpPr>
        <p:spPr>
          <a:xfrm>
            <a:off x="2140858" y="947765"/>
            <a:ext cx="1487714" cy="46739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Subject Area</a:t>
            </a:r>
            <a:endParaRPr lang="en-US" sz="1200" dirty="0">
              <a:solidFill>
                <a:schemeClr val="tx1"/>
              </a:solidFill>
              <a:latin typeface="Calibri"/>
              <a:cs typeface="Calibri"/>
            </a:endParaRPr>
          </a:p>
        </p:txBody>
      </p:sp>
      <p:sp>
        <p:nvSpPr>
          <p:cNvPr id="30" name="Rectangle 29">
            <a:hlinkClick r:id="" action="ppaction://noaction"/>
          </p:cNvPr>
          <p:cNvSpPr/>
          <p:nvPr/>
        </p:nvSpPr>
        <p:spPr>
          <a:xfrm>
            <a:off x="3704047" y="4034940"/>
            <a:ext cx="143379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Connected Asset</a:t>
            </a:r>
          </a:p>
        </p:txBody>
      </p:sp>
      <p:sp>
        <p:nvSpPr>
          <p:cNvPr id="35" name="Rectangle 34">
            <a:hlinkClick r:id="rId5" action="ppaction://hlinksldjump"/>
          </p:cNvPr>
          <p:cNvSpPr/>
          <p:nvPr/>
        </p:nvSpPr>
        <p:spPr>
          <a:xfrm>
            <a:off x="6695715" y="4030038"/>
            <a:ext cx="16862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Discovery</a:t>
            </a:r>
          </a:p>
        </p:txBody>
      </p:sp>
      <p:sp>
        <p:nvSpPr>
          <p:cNvPr id="36" name="Rectangle 35">
            <a:hlinkClick r:id="rId6" action="ppaction://hlinksldjump"/>
          </p:cNvPr>
          <p:cNvSpPr/>
          <p:nvPr/>
        </p:nvSpPr>
        <p:spPr>
          <a:xfrm>
            <a:off x="438144" y="353797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Engine</a:t>
            </a:r>
          </a:p>
        </p:txBody>
      </p:sp>
      <p:sp>
        <p:nvSpPr>
          <p:cNvPr id="38" name="Rectangle 37">
            <a:hlinkClick r:id="rId4" action="ppaction://hlinksldjump"/>
          </p:cNvPr>
          <p:cNvSpPr/>
          <p:nvPr/>
        </p:nvSpPr>
        <p:spPr>
          <a:xfrm>
            <a:off x="432240" y="3013342"/>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Protection</a:t>
            </a:r>
          </a:p>
        </p:txBody>
      </p:sp>
      <p:sp>
        <p:nvSpPr>
          <p:cNvPr id="23" name="Rectangle 22"/>
          <p:cNvSpPr/>
          <p:nvPr/>
        </p:nvSpPr>
        <p:spPr>
          <a:xfrm>
            <a:off x="6715461" y="249831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Developer</a:t>
            </a:r>
          </a:p>
        </p:txBody>
      </p:sp>
      <p:sp>
        <p:nvSpPr>
          <p:cNvPr id="24" name="Rectangle 23">
            <a:hlinkClick r:id="rId6" action="ppaction://hlinksldjump"/>
          </p:cNvPr>
          <p:cNvSpPr/>
          <p:nvPr/>
        </p:nvSpPr>
        <p:spPr>
          <a:xfrm>
            <a:off x="2140857" y="4044469"/>
            <a:ext cx="15443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Platform</a:t>
            </a:r>
          </a:p>
        </p:txBody>
      </p:sp>
      <p:sp>
        <p:nvSpPr>
          <p:cNvPr id="33" name="Rectangle 32">
            <a:hlinkClick r:id="" action="ppaction://noaction"/>
          </p:cNvPr>
          <p:cNvSpPr/>
          <p:nvPr/>
        </p:nvSpPr>
        <p:spPr>
          <a:xfrm>
            <a:off x="399145" y="946108"/>
            <a:ext cx="1687284"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Owner</a:t>
            </a:r>
            <a:endParaRPr lang="en-US" sz="1200" dirty="0">
              <a:solidFill>
                <a:schemeClr val="tx1"/>
              </a:solidFill>
              <a:latin typeface="Calibri"/>
              <a:cs typeface="Calibri"/>
            </a:endParaRPr>
          </a:p>
        </p:txBody>
      </p:sp>
      <p:sp>
        <p:nvSpPr>
          <p:cNvPr id="37" name="Rectangle 36"/>
          <p:cNvSpPr/>
          <p:nvPr/>
        </p:nvSpPr>
        <p:spPr>
          <a:xfrm>
            <a:off x="6709118" y="3001343"/>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Landscape</a:t>
            </a:r>
          </a:p>
        </p:txBody>
      </p:sp>
      <p:sp>
        <p:nvSpPr>
          <p:cNvPr id="40" name="Rectangle 39"/>
          <p:cNvSpPr/>
          <p:nvPr/>
        </p:nvSpPr>
        <p:spPr>
          <a:xfrm>
            <a:off x="6705467" y="1995400"/>
            <a:ext cx="1694693"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Science</a:t>
            </a:r>
          </a:p>
        </p:txBody>
      </p:sp>
      <p:sp>
        <p:nvSpPr>
          <p:cNvPr id="41" name="Rectangle 40"/>
          <p:cNvSpPr/>
          <p:nvPr/>
        </p:nvSpPr>
        <p:spPr>
          <a:xfrm>
            <a:off x="6712204" y="3506125"/>
            <a:ext cx="1674986" cy="47625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DevOps</a:t>
            </a:r>
            <a:endParaRPr lang="en-US" sz="1200" dirty="0">
              <a:solidFill>
                <a:schemeClr val="tx1"/>
              </a:solidFill>
              <a:latin typeface="Calibri"/>
              <a:cs typeface="Calibri"/>
            </a:endParaRPr>
          </a:p>
        </p:txBody>
      </p:sp>
      <p:sp>
        <p:nvSpPr>
          <p:cNvPr id="42" name="Rectangle 41">
            <a:hlinkClick r:id="" action="ppaction://noaction"/>
          </p:cNvPr>
          <p:cNvSpPr/>
          <p:nvPr/>
        </p:nvSpPr>
        <p:spPr>
          <a:xfrm>
            <a:off x="5152578" y="4048045"/>
            <a:ext cx="15058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Consumer</a:t>
            </a:r>
          </a:p>
        </p:txBody>
      </p:sp>
      <p:sp>
        <p:nvSpPr>
          <p:cNvPr id="43" name="Rectangle 42">
            <a:hlinkClick r:id="rId6" action="ppaction://hlinksldjump"/>
          </p:cNvPr>
          <p:cNvSpPr/>
          <p:nvPr/>
        </p:nvSpPr>
        <p:spPr>
          <a:xfrm>
            <a:off x="435430" y="4048043"/>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Infrastructure</a:t>
            </a:r>
          </a:p>
        </p:txBody>
      </p:sp>
      <p:sp>
        <p:nvSpPr>
          <p:cNvPr id="2" name="Rectangle 1"/>
          <p:cNvSpPr/>
          <p:nvPr/>
        </p:nvSpPr>
        <p:spPr>
          <a:xfrm>
            <a:off x="2140857" y="1415156"/>
            <a:ext cx="4517572" cy="2632889"/>
          </a:xfrm>
          <a:prstGeom prst="rect">
            <a:avLst/>
          </a:prstGeom>
          <a:solidFill>
            <a:srgbClr val="4296A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chemeClr val="bg1"/>
                </a:solidFill>
                <a:latin typeface="Calibri"/>
                <a:cs typeface="Calibri"/>
              </a:rPr>
              <a:t>Shared Common</a:t>
            </a:r>
          </a:p>
          <a:p>
            <a:pPr algn="ctr"/>
            <a:r>
              <a:rPr lang="en-GB" sz="1800" dirty="0">
                <a:solidFill>
                  <a:schemeClr val="bg1"/>
                </a:solidFill>
                <a:latin typeface="Calibri"/>
                <a:cs typeface="Calibri"/>
              </a:rPr>
              <a:t>M</a:t>
            </a:r>
            <a:r>
              <a:rPr lang="en-GB" sz="1800" dirty="0" smtClean="0">
                <a:solidFill>
                  <a:schemeClr val="bg1"/>
                </a:solidFill>
                <a:latin typeface="Calibri"/>
                <a:cs typeface="Calibri"/>
              </a:rPr>
              <a:t>etadata</a:t>
            </a:r>
            <a:endParaRPr lang="en-GB" sz="1800" dirty="0">
              <a:solidFill>
                <a:schemeClr val="bg1"/>
              </a:solidFill>
              <a:latin typeface="Calibri"/>
              <a:cs typeface="Calibri"/>
            </a:endParaRPr>
          </a:p>
        </p:txBody>
      </p:sp>
    </p:spTree>
    <p:extLst>
      <p:ext uri="{BB962C8B-B14F-4D97-AF65-F5344CB8AC3E}">
        <p14:creationId xmlns:p14="http://schemas.microsoft.com/office/powerpoint/2010/main" val="223069775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OMAS service instance</a:t>
            </a:r>
            <a:endParaRPr lang="en-GB" dirty="0"/>
          </a:p>
        </p:txBody>
      </p:sp>
      <p:sp>
        <p:nvSpPr>
          <p:cNvPr id="2" name="TextBox 1"/>
          <p:cNvSpPr txBox="1"/>
          <p:nvPr/>
        </p:nvSpPr>
        <p:spPr bwMode="auto">
          <a:xfrm>
            <a:off x="5388429" y="435428"/>
            <a:ext cx="2672526" cy="338554"/>
          </a:xfrm>
          <a:prstGeom prst="rect">
            <a:avLst/>
          </a:prstGeom>
          <a:noFill/>
          <a:ln w="9525">
            <a:noFill/>
            <a:miter lim="800000"/>
            <a:headEnd/>
            <a:tailEnd/>
          </a:ln>
        </p:spPr>
        <p:txBody>
          <a:bodyPr wrap="none" rtlCol="0">
            <a:prstTxWarp prst="textNoShape">
              <a:avLst/>
            </a:prstTxWarp>
            <a:spAutoFit/>
          </a:bodyPr>
          <a:lstStyle/>
          <a:p>
            <a:r>
              <a:rPr lang="en-GB" sz="1600" dirty="0" smtClean="0">
                <a:latin typeface="Calibri" pitchFamily="-1" charset="0"/>
              </a:rPr>
              <a:t>Both call API and notifications</a:t>
            </a:r>
            <a:endParaRPr lang="en-GB" sz="1600" dirty="0">
              <a:latin typeface="Calibri" pitchFamily="-1" charset="0"/>
            </a:endParaRPr>
          </a:p>
        </p:txBody>
      </p:sp>
      <p:pic>
        <p:nvPicPr>
          <p:cNvPr id="3" name="Picture 2"/>
          <p:cNvPicPr>
            <a:picLocks noChangeAspect="1"/>
          </p:cNvPicPr>
          <p:nvPr/>
        </p:nvPicPr>
        <p:blipFill>
          <a:blip r:embed="rId2"/>
          <a:stretch>
            <a:fillRect/>
          </a:stretch>
        </p:blipFill>
        <p:spPr>
          <a:xfrm>
            <a:off x="1358900" y="609601"/>
            <a:ext cx="6413500" cy="4178300"/>
          </a:xfrm>
          <a:prstGeom prst="rect">
            <a:avLst/>
          </a:prstGeom>
        </p:spPr>
      </p:pic>
    </p:spTree>
    <p:extLst>
      <p:ext uri="{BB962C8B-B14F-4D97-AF65-F5344CB8AC3E}">
        <p14:creationId xmlns:p14="http://schemas.microsoft.com/office/powerpoint/2010/main" val="3587466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the metadata for a relational schema</a:t>
            </a:r>
            <a:endParaRPr lang="en-GB" dirty="0"/>
          </a:p>
        </p:txBody>
      </p:sp>
      <p:pic>
        <p:nvPicPr>
          <p:cNvPr id="3" name="Picture 2"/>
          <p:cNvPicPr>
            <a:picLocks noChangeAspect="1"/>
          </p:cNvPicPr>
          <p:nvPr/>
        </p:nvPicPr>
        <p:blipFill>
          <a:blip r:embed="rId2"/>
          <a:stretch>
            <a:fillRect/>
          </a:stretch>
        </p:blipFill>
        <p:spPr>
          <a:xfrm>
            <a:off x="0" y="1219200"/>
            <a:ext cx="9144000" cy="2690433"/>
          </a:xfrm>
          <a:prstGeom prst="rect">
            <a:avLst/>
          </a:prstGeom>
        </p:spPr>
      </p:pic>
    </p:spTree>
    <p:extLst>
      <p:ext uri="{BB962C8B-B14F-4D97-AF65-F5344CB8AC3E}">
        <p14:creationId xmlns:p14="http://schemas.microsoft.com/office/powerpoint/2010/main" val="399288547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Asset information from Connected Asset OMAS</a:t>
            </a:r>
            <a:endParaRPr lang="en-GB" dirty="0"/>
          </a:p>
        </p:txBody>
      </p:sp>
      <p:pic>
        <p:nvPicPr>
          <p:cNvPr id="4" name="Picture 3"/>
          <p:cNvPicPr>
            <a:picLocks noChangeAspect="1"/>
          </p:cNvPicPr>
          <p:nvPr/>
        </p:nvPicPr>
        <p:blipFill>
          <a:blip r:embed="rId2"/>
          <a:stretch>
            <a:fillRect/>
          </a:stretch>
        </p:blipFill>
        <p:spPr>
          <a:xfrm>
            <a:off x="3583897" y="885926"/>
            <a:ext cx="4603061" cy="3748109"/>
          </a:xfrm>
          <a:prstGeom prst="rect">
            <a:avLst/>
          </a:prstGeom>
        </p:spPr>
      </p:pic>
    </p:spTree>
    <p:extLst>
      <p:ext uri="{BB962C8B-B14F-4D97-AF65-F5344CB8AC3E}">
        <p14:creationId xmlns:p14="http://schemas.microsoft.com/office/powerpoint/2010/main" val="327994773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sym typeface="Wingdings"/>
              </a:rPr>
              <a:t>Open Metadata Access </a:t>
            </a:r>
            <a:r>
              <a:rPr lang="en-US" dirty="0" smtClean="0">
                <a:sym typeface="Wingdings"/>
              </a:rPr>
              <a:t>Services </a:t>
            </a:r>
            <a:r>
              <a:rPr lang="mr-IN" dirty="0" smtClean="0">
                <a:sym typeface="Wingdings"/>
              </a:rPr>
              <a:t>–</a:t>
            </a:r>
            <a:r>
              <a:rPr lang="en-US" dirty="0" smtClean="0">
                <a:sym typeface="Wingdings"/>
              </a:rPr>
              <a:t> current status</a:t>
            </a:r>
            <a:endParaRPr lang="en-US" dirty="0"/>
          </a:p>
        </p:txBody>
      </p:sp>
      <p:sp>
        <p:nvSpPr>
          <p:cNvPr id="17" name="Rectangle 16"/>
          <p:cNvSpPr/>
          <p:nvPr/>
        </p:nvSpPr>
        <p:spPr>
          <a:xfrm>
            <a:off x="6730535" y="1454231"/>
            <a:ext cx="1681973" cy="459102"/>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Project Management</a:t>
            </a:r>
          </a:p>
        </p:txBody>
      </p:sp>
      <p:sp>
        <p:nvSpPr>
          <p:cNvPr id="22" name="Rectangle 21"/>
          <p:cNvSpPr/>
          <p:nvPr/>
        </p:nvSpPr>
        <p:spPr>
          <a:xfrm>
            <a:off x="6721299" y="941262"/>
            <a:ext cx="1681973" cy="459102"/>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Community Profile</a:t>
            </a:r>
            <a:endParaRPr lang="en-US" sz="1200" dirty="0">
              <a:solidFill>
                <a:schemeClr val="tx1"/>
              </a:solidFill>
              <a:latin typeface="Calibri"/>
              <a:cs typeface="Calibri"/>
            </a:endParaRPr>
          </a:p>
        </p:txBody>
      </p:sp>
      <p:sp>
        <p:nvSpPr>
          <p:cNvPr id="26" name="Rectangle 25">
            <a:hlinkClick r:id="" action="ppaction://noaction"/>
          </p:cNvPr>
          <p:cNvSpPr/>
          <p:nvPr/>
        </p:nvSpPr>
        <p:spPr>
          <a:xfrm>
            <a:off x="5079995" y="943119"/>
            <a:ext cx="1578434"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Catalog</a:t>
            </a:r>
          </a:p>
        </p:txBody>
      </p:sp>
      <p:sp>
        <p:nvSpPr>
          <p:cNvPr id="27" name="Rectangle 26">
            <a:hlinkClick r:id="" action="ppaction://noaction"/>
          </p:cNvPr>
          <p:cNvSpPr/>
          <p:nvPr/>
        </p:nvSpPr>
        <p:spPr>
          <a:xfrm>
            <a:off x="416179" y="1472255"/>
            <a:ext cx="1688393" cy="454458"/>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Stewardship</a:t>
            </a:r>
            <a:endParaRPr lang="en-US" sz="1200" dirty="0">
              <a:solidFill>
                <a:schemeClr val="tx1"/>
              </a:solidFill>
              <a:latin typeface="Calibri"/>
              <a:cs typeface="Calibri"/>
            </a:endParaRPr>
          </a:p>
        </p:txBody>
      </p:sp>
      <p:sp>
        <p:nvSpPr>
          <p:cNvPr id="28" name="Rectangle 27">
            <a:hlinkClick r:id="" action="ppaction://noaction"/>
          </p:cNvPr>
          <p:cNvSpPr/>
          <p:nvPr/>
        </p:nvSpPr>
        <p:spPr>
          <a:xfrm>
            <a:off x="3683002" y="943120"/>
            <a:ext cx="1360714"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View</a:t>
            </a:r>
            <a:endParaRPr lang="en-US" sz="1200" dirty="0">
              <a:solidFill>
                <a:schemeClr val="tx1"/>
              </a:solidFill>
              <a:latin typeface="Calibri"/>
              <a:cs typeface="Calibri"/>
            </a:endParaRPr>
          </a:p>
        </p:txBody>
      </p:sp>
      <p:sp>
        <p:nvSpPr>
          <p:cNvPr id="32" name="Rectangle 31">
            <a:hlinkClick r:id="" action="ppaction://noaction"/>
          </p:cNvPr>
          <p:cNvSpPr/>
          <p:nvPr/>
        </p:nvSpPr>
        <p:spPr>
          <a:xfrm>
            <a:off x="416080" y="1983727"/>
            <a:ext cx="1674986"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Program</a:t>
            </a:r>
            <a:endParaRPr lang="en-US" sz="1200" dirty="0">
              <a:solidFill>
                <a:schemeClr val="tx1"/>
              </a:solidFill>
              <a:latin typeface="Calibri"/>
              <a:cs typeface="Calibri"/>
            </a:endParaRPr>
          </a:p>
        </p:txBody>
      </p:sp>
      <p:sp>
        <p:nvSpPr>
          <p:cNvPr id="34" name="Rectangle 33">
            <a:hlinkClick r:id="" action="ppaction://noaction"/>
          </p:cNvPr>
          <p:cNvSpPr/>
          <p:nvPr/>
        </p:nvSpPr>
        <p:spPr>
          <a:xfrm>
            <a:off x="412097" y="2488700"/>
            <a:ext cx="1674986"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Process</a:t>
            </a:r>
            <a:endParaRPr lang="en-US" sz="1200" dirty="0">
              <a:solidFill>
                <a:schemeClr val="tx1"/>
              </a:solidFill>
              <a:latin typeface="Calibri"/>
              <a:cs typeface="Calibri"/>
            </a:endParaRPr>
          </a:p>
        </p:txBody>
      </p:sp>
      <p:sp>
        <p:nvSpPr>
          <p:cNvPr id="29" name="Rectangle 28">
            <a:hlinkClick r:id="rId2" action="ppaction://hlinksldjump"/>
          </p:cNvPr>
          <p:cNvSpPr/>
          <p:nvPr/>
        </p:nvSpPr>
        <p:spPr>
          <a:xfrm>
            <a:off x="2140858" y="947765"/>
            <a:ext cx="1487714" cy="467391"/>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Subject Area</a:t>
            </a:r>
            <a:endParaRPr lang="en-US" sz="1200" dirty="0">
              <a:solidFill>
                <a:schemeClr val="tx1"/>
              </a:solidFill>
              <a:latin typeface="Calibri"/>
              <a:cs typeface="Calibri"/>
            </a:endParaRPr>
          </a:p>
        </p:txBody>
      </p:sp>
      <p:sp>
        <p:nvSpPr>
          <p:cNvPr id="30" name="Rectangle 29">
            <a:hlinkClick r:id="" action="ppaction://noaction"/>
          </p:cNvPr>
          <p:cNvSpPr/>
          <p:nvPr/>
        </p:nvSpPr>
        <p:spPr>
          <a:xfrm>
            <a:off x="3704047" y="4034940"/>
            <a:ext cx="1433792"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Connected Asset</a:t>
            </a:r>
          </a:p>
        </p:txBody>
      </p:sp>
      <p:sp>
        <p:nvSpPr>
          <p:cNvPr id="35" name="Rectangle 34">
            <a:hlinkClick r:id="" action="ppaction://noaction"/>
          </p:cNvPr>
          <p:cNvSpPr/>
          <p:nvPr/>
        </p:nvSpPr>
        <p:spPr>
          <a:xfrm>
            <a:off x="6695715" y="4030038"/>
            <a:ext cx="1686286"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Discovery</a:t>
            </a:r>
          </a:p>
        </p:txBody>
      </p:sp>
      <p:sp>
        <p:nvSpPr>
          <p:cNvPr id="36" name="Rectangle 35">
            <a:hlinkClick r:id="" action="ppaction://noaction"/>
          </p:cNvPr>
          <p:cNvSpPr/>
          <p:nvPr/>
        </p:nvSpPr>
        <p:spPr>
          <a:xfrm>
            <a:off x="438144" y="3537977"/>
            <a:ext cx="1674986"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Engine</a:t>
            </a:r>
          </a:p>
        </p:txBody>
      </p:sp>
      <p:sp>
        <p:nvSpPr>
          <p:cNvPr id="38" name="Rectangle 37">
            <a:hlinkClick r:id="rId2" action="ppaction://hlinksldjump"/>
          </p:cNvPr>
          <p:cNvSpPr/>
          <p:nvPr/>
        </p:nvSpPr>
        <p:spPr>
          <a:xfrm>
            <a:off x="432240" y="3013342"/>
            <a:ext cx="1674986"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Protection</a:t>
            </a:r>
          </a:p>
        </p:txBody>
      </p:sp>
      <p:sp>
        <p:nvSpPr>
          <p:cNvPr id="23" name="Rectangle 22"/>
          <p:cNvSpPr/>
          <p:nvPr/>
        </p:nvSpPr>
        <p:spPr>
          <a:xfrm>
            <a:off x="6715461" y="2498312"/>
            <a:ext cx="1681973" cy="459102"/>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Developer</a:t>
            </a:r>
          </a:p>
        </p:txBody>
      </p:sp>
      <p:sp>
        <p:nvSpPr>
          <p:cNvPr id="24" name="Rectangle 23">
            <a:hlinkClick r:id="" action="ppaction://noaction"/>
          </p:cNvPr>
          <p:cNvSpPr/>
          <p:nvPr/>
        </p:nvSpPr>
        <p:spPr>
          <a:xfrm>
            <a:off x="2140857" y="4044469"/>
            <a:ext cx="1544352"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Platform</a:t>
            </a:r>
          </a:p>
        </p:txBody>
      </p:sp>
      <p:sp>
        <p:nvSpPr>
          <p:cNvPr id="33" name="Rectangle 32">
            <a:hlinkClick r:id="" action="ppaction://noaction"/>
          </p:cNvPr>
          <p:cNvSpPr/>
          <p:nvPr/>
        </p:nvSpPr>
        <p:spPr>
          <a:xfrm>
            <a:off x="399145" y="946108"/>
            <a:ext cx="1687284" cy="454458"/>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Owner</a:t>
            </a:r>
            <a:endParaRPr lang="en-US" sz="1200" dirty="0">
              <a:solidFill>
                <a:schemeClr val="tx1"/>
              </a:solidFill>
              <a:latin typeface="Calibri"/>
              <a:cs typeface="Calibri"/>
            </a:endParaRPr>
          </a:p>
        </p:txBody>
      </p:sp>
      <p:sp>
        <p:nvSpPr>
          <p:cNvPr id="37" name="Rectangle 36"/>
          <p:cNvSpPr/>
          <p:nvPr/>
        </p:nvSpPr>
        <p:spPr>
          <a:xfrm>
            <a:off x="6709118" y="3001343"/>
            <a:ext cx="1681973" cy="459102"/>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Landscape</a:t>
            </a:r>
          </a:p>
        </p:txBody>
      </p:sp>
      <p:sp>
        <p:nvSpPr>
          <p:cNvPr id="40" name="Rectangle 39"/>
          <p:cNvSpPr/>
          <p:nvPr/>
        </p:nvSpPr>
        <p:spPr>
          <a:xfrm>
            <a:off x="6705467" y="1995400"/>
            <a:ext cx="1694693"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Science</a:t>
            </a:r>
          </a:p>
        </p:txBody>
      </p:sp>
      <p:sp>
        <p:nvSpPr>
          <p:cNvPr id="41" name="Rectangle 40"/>
          <p:cNvSpPr/>
          <p:nvPr/>
        </p:nvSpPr>
        <p:spPr>
          <a:xfrm>
            <a:off x="6712204" y="3506125"/>
            <a:ext cx="1674986" cy="476251"/>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DevOps</a:t>
            </a:r>
            <a:endParaRPr lang="en-US" sz="1200" dirty="0">
              <a:solidFill>
                <a:schemeClr val="tx1"/>
              </a:solidFill>
              <a:latin typeface="Calibri"/>
              <a:cs typeface="Calibri"/>
            </a:endParaRPr>
          </a:p>
        </p:txBody>
      </p:sp>
      <p:sp>
        <p:nvSpPr>
          <p:cNvPr id="42" name="Rectangle 41">
            <a:hlinkClick r:id="" action="ppaction://noaction"/>
          </p:cNvPr>
          <p:cNvSpPr/>
          <p:nvPr/>
        </p:nvSpPr>
        <p:spPr>
          <a:xfrm>
            <a:off x="5152578" y="4048045"/>
            <a:ext cx="1505852"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Consumer</a:t>
            </a:r>
          </a:p>
        </p:txBody>
      </p:sp>
      <p:sp>
        <p:nvSpPr>
          <p:cNvPr id="43" name="Rectangle 42">
            <a:hlinkClick r:id="" action="ppaction://noaction"/>
          </p:cNvPr>
          <p:cNvSpPr/>
          <p:nvPr/>
        </p:nvSpPr>
        <p:spPr>
          <a:xfrm>
            <a:off x="435430" y="4048043"/>
            <a:ext cx="1674986"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Infrastructure</a:t>
            </a:r>
          </a:p>
        </p:txBody>
      </p:sp>
      <p:pic>
        <p:nvPicPr>
          <p:cNvPr id="4" name="Picture 3" descr="Atlas Metadata Are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428" y="1424909"/>
            <a:ext cx="4644572" cy="2639091"/>
          </a:xfrm>
          <a:prstGeom prst="rect">
            <a:avLst/>
          </a:prstGeom>
        </p:spPr>
      </p:pic>
    </p:spTree>
    <p:extLst>
      <p:ext uri="{BB962C8B-B14F-4D97-AF65-F5344CB8AC3E}">
        <p14:creationId xmlns:p14="http://schemas.microsoft.com/office/powerpoint/2010/main" val="21654376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do we need metadata?</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Metadata </a:t>
            </a:r>
            <a:r>
              <a:rPr lang="en-GB" dirty="0"/>
              <a:t>enables data to be used outside </a:t>
            </a:r>
            <a:r>
              <a:rPr lang="en-GB" dirty="0" smtClean="0"/>
              <a:t>of the application that created it.</a:t>
            </a:r>
          </a:p>
          <a:p>
            <a:pPr lvl="1"/>
            <a:r>
              <a:rPr lang="en-GB" dirty="0" smtClean="0"/>
              <a:t>Analytics and decision making</a:t>
            </a:r>
          </a:p>
          <a:p>
            <a:pPr lvl="1"/>
            <a:r>
              <a:rPr lang="en-GB" dirty="0" smtClean="0"/>
              <a:t>New business applications</a:t>
            </a:r>
          </a:p>
          <a:p>
            <a:pPr lvl="1"/>
            <a:r>
              <a:rPr lang="en-GB" dirty="0" smtClean="0"/>
              <a:t>Reporting and compliance</a:t>
            </a:r>
          </a:p>
          <a:p>
            <a:r>
              <a:rPr lang="en-GB" dirty="0" smtClean="0"/>
              <a:t>Metadata describes the format and content of data allowing people to judge which data set to use for a new project</a:t>
            </a:r>
          </a:p>
          <a:p>
            <a:pPr lvl="1"/>
            <a:r>
              <a:rPr lang="en-GB" dirty="0" smtClean="0"/>
              <a:t>Structure</a:t>
            </a:r>
          </a:p>
          <a:p>
            <a:pPr lvl="1"/>
            <a:r>
              <a:rPr lang="en-GB" dirty="0" smtClean="0"/>
              <a:t>Meaning</a:t>
            </a:r>
          </a:p>
          <a:p>
            <a:pPr lvl="1"/>
            <a:r>
              <a:rPr lang="en-GB" dirty="0" smtClean="0"/>
              <a:t>Origin</a:t>
            </a:r>
          </a:p>
          <a:p>
            <a:pPr lvl="1"/>
            <a:r>
              <a:rPr lang="en-GB" dirty="0" smtClean="0"/>
              <a:t>Valid values and quality</a:t>
            </a:r>
          </a:p>
          <a:p>
            <a:pPr lvl="1"/>
            <a:r>
              <a:rPr lang="en-GB" dirty="0" smtClean="0"/>
              <a:t>Usage and ownership</a:t>
            </a:r>
          </a:p>
          <a:p>
            <a:pPr lvl="1"/>
            <a:r>
              <a:rPr lang="en-GB" dirty="0" smtClean="0"/>
              <a:t>Regulations and classifications that apply</a:t>
            </a:r>
          </a:p>
          <a:p>
            <a:pPr lvl="1"/>
            <a:r>
              <a:rPr lang="en-GB" dirty="0" smtClean="0"/>
              <a:t>&lt;more&gt;</a:t>
            </a:r>
          </a:p>
        </p:txBody>
      </p:sp>
    </p:spTree>
    <p:extLst>
      <p:ext uri="{BB962C8B-B14F-4D97-AF65-F5344CB8AC3E}">
        <p14:creationId xmlns:p14="http://schemas.microsoft.com/office/powerpoint/2010/main" val="61898218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Summary</a:t>
            </a:r>
            <a:endParaRPr lang="en-GB" dirty="0"/>
          </a:p>
        </p:txBody>
      </p:sp>
      <p:sp>
        <p:nvSpPr>
          <p:cNvPr id="4" name="Text Placeholder 3"/>
          <p:cNvSpPr>
            <a:spLocks noGrp="1"/>
          </p:cNvSpPr>
          <p:nvPr>
            <p:ph type="body" idx="1"/>
          </p:nvPr>
        </p:nvSpPr>
        <p:spPr/>
        <p:txBody>
          <a:bodyPr/>
          <a:lstStyle/>
          <a:p>
            <a:r>
              <a:rPr lang="en-GB" dirty="0" smtClean="0"/>
              <a:t>Open Metadata and Governance</a:t>
            </a:r>
            <a:endParaRPr lang="en-GB" dirty="0"/>
          </a:p>
        </p:txBody>
      </p:sp>
    </p:spTree>
    <p:extLst>
      <p:ext uri="{BB962C8B-B14F-4D97-AF65-F5344CB8AC3E}">
        <p14:creationId xmlns:p14="http://schemas.microsoft.com/office/powerpoint/2010/main" val="34848153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Updates to Apache Atlas</a:t>
            </a:r>
            <a:endParaRPr lang="en-GB" dirty="0"/>
          </a:p>
        </p:txBody>
      </p:sp>
      <p:sp>
        <p:nvSpPr>
          <p:cNvPr id="10" name="Content Placeholder 9"/>
          <p:cNvSpPr>
            <a:spLocks noGrp="1"/>
          </p:cNvSpPr>
          <p:nvPr>
            <p:ph idx="1"/>
          </p:nvPr>
        </p:nvSpPr>
        <p:spPr>
          <a:xfrm>
            <a:off x="4499431" y="272162"/>
            <a:ext cx="4415971" cy="4415287"/>
          </a:xfrm>
        </p:spPr>
        <p:txBody>
          <a:bodyPr>
            <a:normAutofit fontScale="92500"/>
          </a:bodyPr>
          <a:lstStyle/>
          <a:p>
            <a:r>
              <a:rPr lang="en-GB" dirty="0" smtClean="0"/>
              <a:t>Automation</a:t>
            </a:r>
          </a:p>
          <a:p>
            <a:pPr lvl="1"/>
            <a:r>
              <a:rPr lang="en-GB" dirty="0" smtClean="0"/>
              <a:t>Capture of metadata from data platforms, data movement engines and data protection engines.</a:t>
            </a:r>
          </a:p>
          <a:p>
            <a:pPr lvl="1"/>
            <a:r>
              <a:rPr lang="en-GB" dirty="0" smtClean="0"/>
              <a:t>Exception management and stewardship</a:t>
            </a:r>
          </a:p>
          <a:p>
            <a:r>
              <a:rPr lang="en-GB" dirty="0" smtClean="0"/>
              <a:t>Business Value</a:t>
            </a:r>
          </a:p>
          <a:p>
            <a:pPr lvl="1"/>
            <a:r>
              <a:rPr lang="en-GB" dirty="0" smtClean="0"/>
              <a:t>Specialized services for key data roles such as CDO, Data Scientist, Developer, DevOps Operator, Asset Owner, Applications</a:t>
            </a:r>
          </a:p>
          <a:p>
            <a:r>
              <a:rPr lang="en-GB" dirty="0" smtClean="0"/>
              <a:t>Connectivity</a:t>
            </a:r>
          </a:p>
          <a:p>
            <a:pPr lvl="1"/>
            <a:r>
              <a:rPr lang="en-GB" dirty="0" smtClean="0"/>
              <a:t>Metadata Highway offering open metadata exchange, linking and federation between heterogeneous metadata repositories.</a:t>
            </a:r>
            <a:endParaRPr lang="en-GB" dirty="0"/>
          </a:p>
        </p:txBody>
      </p:sp>
      <p:pic>
        <p:nvPicPr>
          <p:cNvPr id="11" name="Picture 10"/>
          <p:cNvPicPr>
            <a:picLocks noChangeAspect="1"/>
          </p:cNvPicPr>
          <p:nvPr/>
        </p:nvPicPr>
        <p:blipFill>
          <a:blip r:embed="rId2"/>
          <a:stretch>
            <a:fillRect/>
          </a:stretch>
        </p:blipFill>
        <p:spPr>
          <a:xfrm>
            <a:off x="392563" y="1034143"/>
            <a:ext cx="4132936" cy="3528786"/>
          </a:xfrm>
          <a:prstGeom prst="rect">
            <a:avLst/>
          </a:prstGeom>
        </p:spPr>
      </p:pic>
    </p:spTree>
    <p:extLst>
      <p:ext uri="{BB962C8B-B14F-4D97-AF65-F5344CB8AC3E}">
        <p14:creationId xmlns:p14="http://schemas.microsoft.com/office/powerpoint/2010/main" val="12159882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r>
              <a:rPr lang="en-GB" dirty="0" smtClean="0"/>
              <a:t>More information</a:t>
            </a:r>
            <a:endParaRPr lang="en-GB" dirty="0"/>
          </a:p>
        </p:txBody>
      </p:sp>
      <p:sp>
        <p:nvSpPr>
          <p:cNvPr id="22529" name="Content Placeholder 3"/>
          <p:cNvSpPr>
            <a:spLocks noGrp="1"/>
          </p:cNvSpPr>
          <p:nvPr>
            <p:ph idx="1"/>
          </p:nvPr>
        </p:nvSpPr>
        <p:spPr/>
        <p:txBody>
          <a:bodyPr/>
          <a:lstStyle/>
          <a:p>
            <a:r>
              <a:rPr lang="en-US" dirty="0" smtClean="0"/>
              <a:t>Apache </a:t>
            </a:r>
            <a:r>
              <a:rPr lang="en-US" dirty="0" smtClean="0"/>
              <a:t>Atlas </a:t>
            </a:r>
            <a:r>
              <a:rPr lang="en-US" dirty="0" smtClean="0"/>
              <a:t>project</a:t>
            </a:r>
            <a:endParaRPr lang="en-US" dirty="0" smtClean="0"/>
          </a:p>
          <a:p>
            <a:pPr lvl="1"/>
            <a:r>
              <a:rPr lang="en-US" dirty="0" smtClean="0">
                <a:hlinkClick r:id="rId2"/>
              </a:rPr>
              <a:t>https</a:t>
            </a:r>
            <a:r>
              <a:rPr lang="en-US" dirty="0">
                <a:hlinkClick r:id="rId2"/>
              </a:rPr>
              <a:t>://cwiki.apache.org/confluence/display/ATLAS/Open+Metadata+and+Governance</a:t>
            </a:r>
            <a:endParaRPr lang="en-GB" dirty="0" smtClean="0"/>
          </a:p>
          <a:p>
            <a:r>
              <a:rPr lang="en-US" dirty="0" smtClean="0"/>
              <a:t>ODPI </a:t>
            </a:r>
            <a:r>
              <a:rPr lang="en-US" dirty="0" smtClean="0"/>
              <a:t>Data Governance </a:t>
            </a:r>
            <a:r>
              <a:rPr lang="en-US" dirty="0" smtClean="0"/>
              <a:t>PMC resources</a:t>
            </a:r>
            <a:endParaRPr lang="en-US" dirty="0" smtClean="0"/>
          </a:p>
          <a:p>
            <a:pPr lvl="1"/>
            <a:r>
              <a:rPr lang="en-US" dirty="0">
                <a:hlinkClick r:id="rId3"/>
              </a:rPr>
              <a:t>https://github.com/odpi/data-</a:t>
            </a:r>
            <a:r>
              <a:rPr lang="en-US" dirty="0" smtClean="0">
                <a:hlinkClick r:id="rId3"/>
              </a:rPr>
              <a:t>governance</a:t>
            </a:r>
            <a:endParaRPr lang="en-US" dirty="0" smtClean="0"/>
          </a:p>
          <a:p>
            <a:pPr lvl="1"/>
            <a:r>
              <a:rPr lang="en-US" dirty="0">
                <a:hlinkClick r:id="rId4"/>
              </a:rPr>
              <a:t>https://www.odpi.org/projects/data-governance-</a:t>
            </a:r>
            <a:r>
              <a:rPr lang="en-US" dirty="0" smtClean="0">
                <a:hlinkClick r:id="rId4"/>
              </a:rPr>
              <a:t>pmc</a:t>
            </a:r>
            <a:endParaRPr lang="en-US" dirty="0" smtClean="0"/>
          </a:p>
        </p:txBody>
      </p:sp>
      <p:sp>
        <p:nvSpPr>
          <p:cNvPr id="22533" name="Slide Number Placeholder 1"/>
          <p:cNvSpPr txBox="1">
            <a:spLocks/>
          </p:cNvSpPr>
          <p:nvPr/>
        </p:nvSpPr>
        <p:spPr bwMode="auto">
          <a:xfrm>
            <a:off x="3524250" y="4767264"/>
            <a:ext cx="21336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a:defRPr sz="11200">
                <a:solidFill>
                  <a:srgbClr val="000000"/>
                </a:solidFill>
                <a:latin typeface="Gill Sans" charset="0"/>
                <a:ea typeface="ヒラギノ角ゴ ProN W3" charset="0"/>
                <a:cs typeface="ヒラギノ角ゴ ProN W3" charset="0"/>
                <a:sym typeface="Gill Sans" charset="0"/>
              </a:defRPr>
            </a:lvl1pPr>
            <a:lvl2pPr marL="742950" indent="-285750">
              <a:defRPr sz="11200">
                <a:solidFill>
                  <a:srgbClr val="000000"/>
                </a:solidFill>
                <a:latin typeface="Gill Sans" charset="0"/>
                <a:ea typeface="ヒラギノ角ゴ ProN W3" charset="0"/>
                <a:cs typeface="ヒラギノ角ゴ ProN W3" charset="0"/>
                <a:sym typeface="Gill Sans" charset="0"/>
              </a:defRPr>
            </a:lvl2pPr>
            <a:lvl3pPr marL="1143000" indent="-228600">
              <a:defRPr sz="11200">
                <a:solidFill>
                  <a:srgbClr val="000000"/>
                </a:solidFill>
                <a:latin typeface="Gill Sans" charset="0"/>
                <a:ea typeface="ヒラギノ角ゴ ProN W3" charset="0"/>
                <a:cs typeface="ヒラギノ角ゴ ProN W3" charset="0"/>
                <a:sym typeface="Gill Sans" charset="0"/>
              </a:defRPr>
            </a:lvl3pPr>
            <a:lvl4pPr marL="1600200" indent="-228600">
              <a:defRPr sz="11200">
                <a:solidFill>
                  <a:srgbClr val="000000"/>
                </a:solidFill>
                <a:latin typeface="Gill Sans" charset="0"/>
                <a:ea typeface="ヒラギノ角ゴ ProN W3" charset="0"/>
                <a:cs typeface="ヒラギノ角ゴ ProN W3" charset="0"/>
                <a:sym typeface="Gill Sans" charset="0"/>
              </a:defRPr>
            </a:lvl4pPr>
            <a:lvl5pPr marL="2057400" indent="-228600">
              <a:defRPr sz="1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a:fld id="{0447933F-3687-FA45-ADED-1926F646D638}" type="slidenum">
              <a:rPr lang="en-GB" sz="1400">
                <a:solidFill>
                  <a:schemeClr val="bg1"/>
                </a:solidFill>
              </a:rPr>
              <a:pPr algn="ctr"/>
              <a:t>52</a:t>
            </a:fld>
            <a:endParaRPr lang="en-GB" sz="1400">
              <a:solidFill>
                <a:schemeClr val="bg1"/>
              </a:solidFill>
            </a:endParaRPr>
          </a:p>
        </p:txBody>
      </p:sp>
    </p:spTree>
    <p:extLst>
      <p:ext uri="{BB962C8B-B14F-4D97-AF65-F5344CB8AC3E}">
        <p14:creationId xmlns:p14="http://schemas.microsoft.com/office/powerpoint/2010/main" val="1040095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2"/>
          <p:cNvGrpSpPr>
            <a:grpSpLocks/>
          </p:cNvGrpSpPr>
          <p:nvPr/>
        </p:nvGrpSpPr>
        <p:grpSpPr bwMode="auto">
          <a:xfrm>
            <a:off x="838205" y="1078706"/>
            <a:ext cx="7561263" cy="3053800"/>
            <a:chOff x="573" y="1189"/>
            <a:chExt cx="4718" cy="2201"/>
          </a:xfrm>
        </p:grpSpPr>
        <p:sp>
          <p:nvSpPr>
            <p:cNvPr id="68610"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611"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2"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3"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US"/>
            </a:p>
          </p:txBody>
        </p:sp>
        <p:sp>
          <p:nvSpPr>
            <p:cNvPr id="68614"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5"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6"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7"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US"/>
            </a:p>
          </p:txBody>
        </p:sp>
        <p:sp>
          <p:nvSpPr>
            <p:cNvPr id="68618"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US"/>
            </a:p>
          </p:txBody>
        </p:sp>
        <p:sp>
          <p:nvSpPr>
            <p:cNvPr id="68619"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0"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1"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2"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3"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4" name="Rectangle 17"/>
            <p:cNvSpPr>
              <a:spLocks noChangeArrowheads="1"/>
            </p:cNvSpPr>
            <p:nvPr/>
          </p:nvSpPr>
          <p:spPr bwMode="auto">
            <a:xfrm>
              <a:off x="3272" y="1322"/>
              <a:ext cx="11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68625" name="Rectangle 18"/>
            <p:cNvSpPr>
              <a:spLocks noChangeArrowheads="1"/>
            </p:cNvSpPr>
            <p:nvPr/>
          </p:nvSpPr>
          <p:spPr bwMode="auto">
            <a:xfrm>
              <a:off x="3166" y="1365"/>
              <a:ext cx="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68626" name="Rectangle 19"/>
            <p:cNvSpPr>
              <a:spLocks noChangeArrowheads="1"/>
            </p:cNvSpPr>
            <p:nvPr/>
          </p:nvSpPr>
          <p:spPr bwMode="auto">
            <a:xfrm>
              <a:off x="3079" y="1409"/>
              <a:ext cx="11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68627" name="Rectangle 20"/>
            <p:cNvSpPr>
              <a:spLocks noChangeArrowheads="1"/>
            </p:cNvSpPr>
            <p:nvPr/>
          </p:nvSpPr>
          <p:spPr bwMode="auto">
            <a:xfrm>
              <a:off x="3017" y="1498"/>
              <a:ext cx="6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68628" name="Rectangle 21"/>
            <p:cNvSpPr>
              <a:spLocks noChangeArrowheads="1"/>
            </p:cNvSpPr>
            <p:nvPr/>
          </p:nvSpPr>
          <p:spPr bwMode="auto">
            <a:xfrm>
              <a:off x="2961" y="1587"/>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68629" name="Rectangle 22"/>
            <p:cNvSpPr>
              <a:spLocks noChangeArrowheads="1"/>
            </p:cNvSpPr>
            <p:nvPr/>
          </p:nvSpPr>
          <p:spPr bwMode="auto">
            <a:xfrm>
              <a:off x="2920" y="1680"/>
              <a:ext cx="50"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68630" name="Rectangle 23"/>
            <p:cNvSpPr>
              <a:spLocks noChangeArrowheads="1"/>
            </p:cNvSpPr>
            <p:nvPr/>
          </p:nvSpPr>
          <p:spPr bwMode="auto">
            <a:xfrm>
              <a:off x="2895" y="1749"/>
              <a:ext cx="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68631"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2"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US"/>
            </a:p>
          </p:txBody>
        </p:sp>
        <p:sp>
          <p:nvSpPr>
            <p:cNvPr id="68633"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4"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5"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6"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7"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8"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a:latin typeface="Amaze" charset="0"/>
                </a:rPr>
                <a:t>Questions?</a:t>
              </a:r>
            </a:p>
          </p:txBody>
        </p:sp>
      </p:grpSp>
    </p:spTree>
    <p:extLst>
      <p:ext uri="{BB962C8B-B14F-4D97-AF65-F5344CB8AC3E}">
        <p14:creationId xmlns:p14="http://schemas.microsoft.com/office/powerpoint/2010/main" val="167742105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reality</a:t>
            </a:r>
            <a:endParaRPr lang="en-GB" dirty="0"/>
          </a:p>
        </p:txBody>
      </p:sp>
      <p:sp>
        <p:nvSpPr>
          <p:cNvPr id="4" name="Can 3"/>
          <p:cNvSpPr/>
          <p:nvPr/>
        </p:nvSpPr>
        <p:spPr>
          <a:xfrm>
            <a:off x="4827923" y="3496439"/>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1"/>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6"/>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1"/>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6"/>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0"/>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3"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6"/>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7"/>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2"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0"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1"/>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6"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5"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7" y="1712089"/>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5"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0" y="1689864"/>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7"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1"/>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39"/>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1"/>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6"/>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2"/>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53"/>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220"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1491464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GB">
                <a:latin typeface="Arial" charset="0"/>
                <a:ea typeface="ヒラギノ角ゴ ProN W6" charset="0"/>
                <a:cs typeface="ヒラギノ角ゴ ProN W6" charset="0"/>
              </a:rPr>
              <a:t>A new manifesto for metadata and governance</a:t>
            </a:r>
          </a:p>
        </p:txBody>
      </p:sp>
      <p:sp>
        <p:nvSpPr>
          <p:cNvPr id="18434" name="Content Placeholder 2"/>
          <p:cNvSpPr>
            <a:spLocks noGrp="1"/>
          </p:cNvSpPr>
          <p:nvPr>
            <p:ph idx="1"/>
          </p:nvPr>
        </p:nvSpPr>
        <p:spPr>
          <a:xfrm>
            <a:off x="231631" y="1171575"/>
            <a:ext cx="8675489" cy="3543300"/>
          </a:xfrm>
        </p:spPr>
        <p:txBody>
          <a:bodyPr/>
          <a:lstStyle/>
          <a:p>
            <a:r>
              <a:rPr lang="en-US" dirty="0" smtClean="0">
                <a:latin typeface="Arial" charset="0"/>
                <a:ea typeface="ヒラギノ角ゴ ProN W3" charset="0"/>
                <a:cs typeface="ヒラギノ角ゴ ProN W3" charset="0"/>
              </a:rPr>
              <a:t>Metadata management must </a:t>
            </a:r>
            <a:r>
              <a:rPr lang="en-US" dirty="0">
                <a:latin typeface="Arial" charset="0"/>
                <a:ea typeface="ヒラギノ角ゴ ProN W3" charset="0"/>
                <a:cs typeface="ヒラギノ角ゴ ProN W3" charset="0"/>
              </a:rPr>
              <a:t>be automated</a:t>
            </a:r>
          </a:p>
          <a:p>
            <a:r>
              <a:rPr lang="en-US" dirty="0">
                <a:latin typeface="Arial" charset="0"/>
                <a:ea typeface="ヒラギノ角ゴ ProN W3" charset="0"/>
                <a:cs typeface="ヒラギノ角ゴ ProN W3" charset="0"/>
              </a:rPr>
              <a:t>Metadata management must become ubiquitous </a:t>
            </a:r>
          </a:p>
          <a:p>
            <a:r>
              <a:rPr lang="en-US" dirty="0">
                <a:latin typeface="Arial" charset="0"/>
                <a:ea typeface="ヒラギノ角ゴ ProN W3" charset="0"/>
                <a:cs typeface="ヒラギノ角ゴ ProN W3" charset="0"/>
              </a:rPr>
              <a:t>Metadata </a:t>
            </a:r>
            <a:r>
              <a:rPr lang="en-US" dirty="0" smtClean="0">
                <a:latin typeface="Arial" charset="0"/>
                <a:ea typeface="ヒラギノ角ゴ ProN W3" charset="0"/>
                <a:cs typeface="ヒラギノ角ゴ ProN W3" charset="0"/>
              </a:rPr>
              <a:t>must </a:t>
            </a:r>
            <a:r>
              <a:rPr lang="en-US" dirty="0">
                <a:latin typeface="Arial" charset="0"/>
                <a:ea typeface="ヒラギノ角ゴ ProN W3" charset="0"/>
                <a:cs typeface="ヒラギノ角ゴ ProN W3" charset="0"/>
              </a:rPr>
              <a:t>become open and remotely accessible</a:t>
            </a:r>
            <a:endParaRPr lang="en-GB" dirty="0">
              <a:latin typeface="Arial" charset="0"/>
              <a:ea typeface="ヒラギノ角ゴ ProN W3" charset="0"/>
              <a:cs typeface="ヒラギノ角ゴ ProN W3" charset="0"/>
            </a:endParaRPr>
          </a:p>
          <a:p>
            <a:r>
              <a:rPr lang="en-US" dirty="0">
                <a:latin typeface="Arial" charset="0"/>
                <a:ea typeface="ヒラギノ角ゴ ProN W3" charset="0"/>
                <a:cs typeface="ヒラギノ角ゴ ProN W3" charset="0"/>
              </a:rPr>
              <a:t>Metadata should be used to drive the governance of data</a:t>
            </a:r>
            <a:endParaRPr lang="en-GB" dirty="0">
              <a:latin typeface="Arial" charset="0"/>
              <a:ea typeface="ヒラギノ角ゴ ProN W3" charset="0"/>
              <a:cs typeface="ヒラギノ角ゴ ProN W3" charset="0"/>
            </a:endParaRPr>
          </a:p>
          <a:p>
            <a:endParaRPr lang="en-US" dirty="0" smtClean="0">
              <a:latin typeface="Arial" charset="0"/>
              <a:ea typeface="ヒラギノ角ゴ ProN W3" charset="0"/>
              <a:cs typeface="ヒラギノ角ゴ ProN W3" charset="0"/>
            </a:endParaRPr>
          </a:p>
          <a:p>
            <a:pPr marL="0" indent="0">
              <a:buNone/>
            </a:pPr>
            <a:r>
              <a:rPr lang="en-US" dirty="0" smtClean="0">
                <a:latin typeface="Arial" charset="0"/>
                <a:ea typeface="ヒラギノ角ゴ ProN W3" charset="0"/>
                <a:cs typeface="ヒラギノ角ゴ ProN W3" charset="0"/>
              </a:rPr>
              <a:t>The discovery, maintenance and </a:t>
            </a:r>
            <a:r>
              <a:rPr lang="en-US" dirty="0" smtClean="0">
                <a:latin typeface="Arial" charset="0"/>
                <a:ea typeface="ヒラギノ角ゴ ProN W3" charset="0"/>
                <a:cs typeface="ヒラギノ角ゴ ProN W3" charset="0"/>
              </a:rPr>
              <a:t>use </a:t>
            </a:r>
            <a:r>
              <a:rPr lang="en-US" dirty="0" smtClean="0">
                <a:latin typeface="Arial" charset="0"/>
                <a:ea typeface="ヒラギノ角ゴ ProN W3" charset="0"/>
                <a:cs typeface="ヒラギノ角ゴ ProN W3" charset="0"/>
              </a:rPr>
              <a:t>of </a:t>
            </a:r>
            <a:r>
              <a:rPr lang="en-US" dirty="0">
                <a:latin typeface="Arial" charset="0"/>
                <a:ea typeface="ヒラギノ角ゴ ProN W3" charset="0"/>
                <a:cs typeface="ヒラギノ角ゴ ProN W3" charset="0"/>
              </a:rPr>
              <a:t>metadata has to </a:t>
            </a:r>
            <a:r>
              <a:rPr lang="en-US" dirty="0" smtClean="0">
                <a:latin typeface="Arial" charset="0"/>
                <a:ea typeface="ヒラギノ角ゴ ProN W3" charset="0"/>
                <a:cs typeface="ヒラギノ角ゴ ProN W3" charset="0"/>
              </a:rPr>
              <a:t>be an </a:t>
            </a:r>
            <a:r>
              <a:rPr lang="en-US" dirty="0">
                <a:latin typeface="Arial" charset="0"/>
                <a:ea typeface="ヒラギノ角ゴ ProN W3" charset="0"/>
                <a:cs typeface="ヒラギノ角ゴ ProN W3" charset="0"/>
              </a:rPr>
              <a:t>integral part of all tools that access, change and move information.</a:t>
            </a:r>
            <a:endParaRPr lang="en-GB" dirty="0">
              <a:latin typeface="Arial" charset="0"/>
              <a:ea typeface="ヒラギノ角ゴ ProN W3" charset="0"/>
              <a:cs typeface="ヒラギノ角ゴ ProN W3" charset="0"/>
            </a:endParaRPr>
          </a:p>
        </p:txBody>
      </p:sp>
      <p:sp>
        <p:nvSpPr>
          <p:cNvPr id="18435" name="Slide Number Placeholder 1"/>
          <p:cNvSpPr txBox="1">
            <a:spLocks/>
          </p:cNvSpPr>
          <p:nvPr/>
        </p:nvSpPr>
        <p:spPr bwMode="auto">
          <a:xfrm>
            <a:off x="3524250" y="4767264"/>
            <a:ext cx="21336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a:defRPr sz="11200">
                <a:solidFill>
                  <a:srgbClr val="000000"/>
                </a:solidFill>
                <a:latin typeface="Gill Sans" charset="0"/>
                <a:ea typeface="ヒラギノ角ゴ ProN W3" charset="0"/>
                <a:cs typeface="ヒラギノ角ゴ ProN W3" charset="0"/>
                <a:sym typeface="Gill Sans" charset="0"/>
              </a:defRPr>
            </a:lvl1pPr>
            <a:lvl2pPr marL="742950" indent="-285750">
              <a:defRPr sz="11200">
                <a:solidFill>
                  <a:srgbClr val="000000"/>
                </a:solidFill>
                <a:latin typeface="Gill Sans" charset="0"/>
                <a:ea typeface="ヒラギノ角ゴ ProN W3" charset="0"/>
                <a:cs typeface="ヒラギノ角ゴ ProN W3" charset="0"/>
                <a:sym typeface="Gill Sans" charset="0"/>
              </a:defRPr>
            </a:lvl2pPr>
            <a:lvl3pPr marL="1143000" indent="-228600">
              <a:defRPr sz="11200">
                <a:solidFill>
                  <a:srgbClr val="000000"/>
                </a:solidFill>
                <a:latin typeface="Gill Sans" charset="0"/>
                <a:ea typeface="ヒラギノ角ゴ ProN W3" charset="0"/>
                <a:cs typeface="ヒラギノ角ゴ ProN W3" charset="0"/>
                <a:sym typeface="Gill Sans" charset="0"/>
              </a:defRPr>
            </a:lvl3pPr>
            <a:lvl4pPr marL="1600200" indent="-228600">
              <a:defRPr sz="11200">
                <a:solidFill>
                  <a:srgbClr val="000000"/>
                </a:solidFill>
                <a:latin typeface="Gill Sans" charset="0"/>
                <a:ea typeface="ヒラギノ角ゴ ProN W3" charset="0"/>
                <a:cs typeface="ヒラギノ角ゴ ProN W3" charset="0"/>
                <a:sym typeface="Gill Sans" charset="0"/>
              </a:defRPr>
            </a:lvl4pPr>
            <a:lvl5pPr marL="2057400" indent="-228600">
              <a:defRPr sz="1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a:fld id="{7587F87E-9B22-3D40-B7DE-B5265AACB536}" type="slidenum">
              <a:rPr lang="en-GB" sz="1400">
                <a:solidFill>
                  <a:schemeClr val="bg1"/>
                </a:solidFill>
              </a:rPr>
              <a:pPr algn="ctr"/>
              <a:t>7</a:t>
            </a:fld>
            <a:endParaRPr lang="en-GB" sz="1400">
              <a:solidFill>
                <a:schemeClr val="bg1"/>
              </a:solidFill>
            </a:endParaRPr>
          </a:p>
        </p:txBody>
      </p:sp>
    </p:spTree>
    <p:extLst>
      <p:ext uri="{BB962C8B-B14F-4D97-AF65-F5344CB8AC3E}">
        <p14:creationId xmlns:p14="http://schemas.microsoft.com/office/powerpoint/2010/main" val="400022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needs to change?</a:t>
            </a:r>
            <a:endParaRPr lang="en-GB" dirty="0"/>
          </a:p>
        </p:txBody>
      </p:sp>
      <p:sp>
        <p:nvSpPr>
          <p:cNvPr id="4" name="Can 3"/>
          <p:cNvSpPr/>
          <p:nvPr/>
        </p:nvSpPr>
        <p:spPr>
          <a:xfrm>
            <a:off x="4827923" y="3496439"/>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1"/>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6"/>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1"/>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6"/>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0"/>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3"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6"/>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142172" y="3093530"/>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2"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0"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1"/>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6" y="260504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5"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7" y="1712089"/>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5"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0" y="1689864"/>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7"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1"/>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39"/>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1"/>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6"/>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2"/>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919834" y="2840053"/>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890024" y="2430740"/>
            <a:ext cx="7830214" cy="639762"/>
          </a:xfrm>
          <a:prstGeom prst="roundRect">
            <a:avLst>
              <a:gd name="adj" fmla="val 16667"/>
            </a:avLst>
          </a:prstGeom>
          <a:solidFill>
            <a:srgbClr val="FFFFFF"/>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smtClean="0">
                <a:solidFill>
                  <a:srgbClr val="1F497D"/>
                </a:solidFill>
                <a:latin typeface="Calibri" charset="0"/>
              </a:rPr>
              <a:t>Open and</a:t>
            </a:r>
          </a:p>
          <a:p>
            <a:pPr algn="r" eaLnBrk="0" hangingPunct="0"/>
            <a:r>
              <a:rPr lang="en-GB" sz="1800" dirty="0" smtClean="0">
                <a:solidFill>
                  <a:srgbClr val="1F497D"/>
                </a:solidFill>
                <a:latin typeface="Calibri" charset="0"/>
              </a:rPr>
              <a:t>Unified Metadata</a:t>
            </a:r>
            <a:endParaRPr lang="en-GB" sz="1800" dirty="0">
              <a:solidFill>
                <a:srgbClr val="1F497D"/>
              </a:solidFill>
              <a:latin typeface="Calibri" charset="0"/>
            </a:endParaRPr>
          </a:p>
        </p:txBody>
      </p:sp>
      <p:grpSp>
        <p:nvGrpSpPr>
          <p:cNvPr id="204" name="Group 203"/>
          <p:cNvGrpSpPr/>
          <p:nvPr/>
        </p:nvGrpSpPr>
        <p:grpSpPr>
          <a:xfrm>
            <a:off x="1924428" y="250988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366891" y="250229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6209337" y="251470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5060138" y="266987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572473" y="267227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Tree>
    <p:extLst>
      <p:ext uri="{BB962C8B-B14F-4D97-AF65-F5344CB8AC3E}">
        <p14:creationId xmlns:p14="http://schemas.microsoft.com/office/powerpoint/2010/main" val="1471507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Metadata and Governance </a:t>
            </a:r>
            <a:endParaRPr lang="en-GB" dirty="0"/>
          </a:p>
        </p:txBody>
      </p:sp>
      <p:sp>
        <p:nvSpPr>
          <p:cNvPr id="3" name="Rounded Rectangle 2"/>
          <p:cNvSpPr/>
          <p:nvPr/>
        </p:nvSpPr>
        <p:spPr>
          <a:xfrm>
            <a:off x="612246" y="1866437"/>
            <a:ext cx="1820394" cy="1701269"/>
          </a:xfrm>
          <a:prstGeom prst="roundRect">
            <a:avLst/>
          </a:prstGeom>
          <a:solidFill>
            <a:schemeClr val="accent4">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Metadata</a:t>
            </a:r>
          </a:p>
          <a:p>
            <a:pPr algn="ctr"/>
            <a:r>
              <a:rPr lang="en-GB" sz="1800" dirty="0" smtClean="0">
                <a:solidFill>
                  <a:srgbClr val="1F497D"/>
                </a:solidFill>
                <a:latin typeface="Calibri"/>
                <a:cs typeface="Calibri"/>
              </a:rPr>
              <a:t>Repository</a:t>
            </a:r>
          </a:p>
        </p:txBody>
      </p:sp>
      <p:sp>
        <p:nvSpPr>
          <p:cNvPr id="4" name="Rounded Rectangle 3"/>
          <p:cNvSpPr/>
          <p:nvPr/>
        </p:nvSpPr>
        <p:spPr>
          <a:xfrm>
            <a:off x="3349679" y="1860052"/>
            <a:ext cx="1820394" cy="1701269"/>
          </a:xfrm>
          <a:prstGeom prst="roundRect">
            <a:avLst/>
          </a:prstGeom>
          <a:solidFill>
            <a:schemeClr val="accent4">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Metadata</a:t>
            </a:r>
          </a:p>
          <a:p>
            <a:pPr algn="ctr"/>
            <a:r>
              <a:rPr lang="en-GB" sz="1800" dirty="0" smtClean="0">
                <a:solidFill>
                  <a:srgbClr val="1F497D"/>
                </a:solidFill>
                <a:latin typeface="Calibri"/>
                <a:cs typeface="Calibri"/>
              </a:rPr>
              <a:t>Repository</a:t>
            </a:r>
            <a:endParaRPr lang="en-GB" sz="1800" dirty="0">
              <a:solidFill>
                <a:srgbClr val="1F497D"/>
              </a:solidFill>
              <a:latin typeface="Calibri"/>
              <a:cs typeface="Calibri"/>
            </a:endParaRPr>
          </a:p>
        </p:txBody>
      </p:sp>
      <p:sp>
        <p:nvSpPr>
          <p:cNvPr id="5" name="Rounded Rectangle 4"/>
          <p:cNvSpPr/>
          <p:nvPr/>
        </p:nvSpPr>
        <p:spPr>
          <a:xfrm>
            <a:off x="5883037" y="2955245"/>
            <a:ext cx="2176872" cy="622207"/>
          </a:xfrm>
          <a:prstGeom prst="roundRect">
            <a:avLst/>
          </a:prstGeom>
          <a:solidFill>
            <a:schemeClr val="accent6">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Security Tools</a:t>
            </a:r>
            <a:endParaRPr lang="en-GB" sz="1800" dirty="0">
              <a:solidFill>
                <a:srgbClr val="1F497D"/>
              </a:solidFill>
              <a:latin typeface="Calibri"/>
              <a:cs typeface="Calibri"/>
            </a:endParaRPr>
          </a:p>
        </p:txBody>
      </p:sp>
      <p:sp>
        <p:nvSpPr>
          <p:cNvPr id="6" name="Rounded Rectangle 5"/>
          <p:cNvSpPr/>
          <p:nvPr/>
        </p:nvSpPr>
        <p:spPr>
          <a:xfrm>
            <a:off x="5876707" y="1928104"/>
            <a:ext cx="2176872" cy="622207"/>
          </a:xfrm>
          <a:prstGeom prst="roundRect">
            <a:avLst/>
          </a:prstGeom>
          <a:solidFill>
            <a:schemeClr val="accent1">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Data Tools</a:t>
            </a:r>
            <a:endParaRPr lang="en-GB" sz="1800" dirty="0">
              <a:solidFill>
                <a:srgbClr val="1F497D"/>
              </a:solidFill>
              <a:latin typeface="Calibri"/>
              <a:cs typeface="Calibri"/>
            </a:endParaRPr>
          </a:p>
        </p:txBody>
      </p:sp>
      <p:sp>
        <p:nvSpPr>
          <p:cNvPr id="14" name="Rectangle 13"/>
          <p:cNvSpPr/>
          <p:nvPr/>
        </p:nvSpPr>
        <p:spPr>
          <a:xfrm>
            <a:off x="907029" y="3901577"/>
            <a:ext cx="3945583" cy="476352"/>
          </a:xfrm>
          <a:prstGeom prst="rect">
            <a:avLst/>
          </a:prstGeom>
          <a:solidFill>
            <a:schemeClr val="accent3">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Metadata Highway</a:t>
            </a:r>
            <a:endParaRPr lang="en-GB" sz="1800" dirty="0">
              <a:solidFill>
                <a:srgbClr val="1F497D"/>
              </a:solidFill>
              <a:latin typeface="Calibri"/>
              <a:cs typeface="Calibri"/>
            </a:endParaRPr>
          </a:p>
        </p:txBody>
      </p:sp>
      <p:sp>
        <p:nvSpPr>
          <p:cNvPr id="15" name="Rectangle 14"/>
          <p:cNvSpPr/>
          <p:nvPr/>
        </p:nvSpPr>
        <p:spPr>
          <a:xfrm>
            <a:off x="1444572" y="3584004"/>
            <a:ext cx="136054" cy="317570"/>
          </a:xfrm>
          <a:prstGeom prst="rect">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 name="Rectangle 15"/>
          <p:cNvSpPr/>
          <p:nvPr/>
        </p:nvSpPr>
        <p:spPr>
          <a:xfrm>
            <a:off x="4188685" y="3577618"/>
            <a:ext cx="136054" cy="317570"/>
          </a:xfrm>
          <a:prstGeom prst="rect">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8" name="Straight Connector 17"/>
          <p:cNvCxnSpPr/>
          <p:nvPr/>
        </p:nvCxnSpPr>
        <p:spPr bwMode="auto">
          <a:xfrm flipV="1">
            <a:off x="2904247" y="1600005"/>
            <a:ext cx="0" cy="2109573"/>
          </a:xfrm>
          <a:prstGeom prst="line">
            <a:avLst/>
          </a:prstGeom>
          <a:solidFill>
            <a:srgbClr val="CC99FF"/>
          </a:solidFill>
          <a:ln w="19050" cap="flat" cmpd="sng" algn="ctr">
            <a:solidFill>
              <a:srgbClr val="000E5E"/>
            </a:solidFill>
            <a:prstDash val="dash"/>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Left-Right Arrow 20"/>
          <p:cNvSpPr/>
          <p:nvPr/>
        </p:nvSpPr>
        <p:spPr>
          <a:xfrm>
            <a:off x="5291451" y="2109572"/>
            <a:ext cx="430840" cy="204152"/>
          </a:xfrm>
          <a:prstGeom prst="leftRightArrow">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Left-Right Arrow 21"/>
          <p:cNvSpPr/>
          <p:nvPr/>
        </p:nvSpPr>
        <p:spPr>
          <a:xfrm>
            <a:off x="5289121" y="3169314"/>
            <a:ext cx="430840" cy="204152"/>
          </a:xfrm>
          <a:prstGeom prst="leftRightArrow">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Up-Down Arrow 22"/>
          <p:cNvSpPr/>
          <p:nvPr/>
        </p:nvSpPr>
        <p:spPr>
          <a:xfrm>
            <a:off x="6833572" y="2563244"/>
            <a:ext cx="214567" cy="360732"/>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Rectangular Callout 7"/>
          <p:cNvSpPr/>
          <p:nvPr/>
        </p:nvSpPr>
        <p:spPr>
          <a:xfrm>
            <a:off x="5599855" y="312359"/>
            <a:ext cx="2019278" cy="832956"/>
          </a:xfrm>
          <a:prstGeom prst="wedgeRectCallout">
            <a:avLst>
              <a:gd name="adj1" fmla="val -54872"/>
              <a:gd name="adj2" fmla="val 171760"/>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APIs for tools and engines</a:t>
            </a:r>
            <a:endParaRPr lang="en-GB" sz="1800" dirty="0">
              <a:solidFill>
                <a:srgbClr val="1F497D"/>
              </a:solidFill>
              <a:latin typeface="Calibri"/>
              <a:cs typeface="Calibri"/>
            </a:endParaRPr>
          </a:p>
        </p:txBody>
      </p:sp>
      <p:sp>
        <p:nvSpPr>
          <p:cNvPr id="24" name="Rectangular Callout 23"/>
          <p:cNvSpPr/>
          <p:nvPr/>
        </p:nvSpPr>
        <p:spPr>
          <a:xfrm>
            <a:off x="6189417" y="3817405"/>
            <a:ext cx="2678753" cy="832956"/>
          </a:xfrm>
          <a:prstGeom prst="wedgeRectCallout">
            <a:avLst>
              <a:gd name="adj1" fmla="val -99361"/>
              <a:gd name="adj2" fmla="val -18240"/>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metadata exchange and federated queries</a:t>
            </a:r>
            <a:endParaRPr lang="en-GB" sz="1800" dirty="0">
              <a:solidFill>
                <a:srgbClr val="1F497D"/>
              </a:solidFill>
              <a:latin typeface="Calibri"/>
              <a:cs typeface="Calibri"/>
            </a:endParaRPr>
          </a:p>
        </p:txBody>
      </p:sp>
      <p:sp>
        <p:nvSpPr>
          <p:cNvPr id="7" name="TextBox 6"/>
          <p:cNvSpPr txBox="1"/>
          <p:nvPr/>
        </p:nvSpPr>
        <p:spPr bwMode="auto">
          <a:xfrm>
            <a:off x="152501" y="579399"/>
            <a:ext cx="1585465" cy="400110"/>
          </a:xfrm>
          <a:prstGeom prst="rect">
            <a:avLst/>
          </a:prstGeom>
          <a:noFill/>
          <a:ln w="9525">
            <a:noFill/>
            <a:miter lim="800000"/>
            <a:headEnd/>
            <a:tailEnd/>
          </a:ln>
        </p:spPr>
        <p:txBody>
          <a:bodyPr wrap="none" rtlCol="0">
            <a:prstTxWarp prst="textNoShape">
              <a:avLst/>
            </a:prstTxWarp>
            <a:spAutoFit/>
          </a:bodyPr>
          <a:lstStyle/>
          <a:p>
            <a:r>
              <a:rPr lang="en-GB" sz="2000" b="1" dirty="0" smtClean="0">
                <a:latin typeface="Calibri" pitchFamily="-1" charset="0"/>
              </a:rPr>
              <a:t>Apache Atlas</a:t>
            </a:r>
            <a:endParaRPr lang="en-GB" sz="2000" b="1" dirty="0">
              <a:latin typeface="Calibri" pitchFamily="-1" charset="0"/>
            </a:endParaRPr>
          </a:p>
        </p:txBody>
      </p:sp>
    </p:spTree>
    <p:extLst>
      <p:ext uri="{BB962C8B-B14F-4D97-AF65-F5344CB8AC3E}">
        <p14:creationId xmlns:p14="http://schemas.microsoft.com/office/powerpoint/2010/main" val="2949734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P spid="22" grpId="0" animBg="1"/>
      <p:bldP spid="23" grpId="0" animBg="1"/>
      <p:bldP spid="8" grpId="0" animBg="1"/>
      <p:bldP spid="24" grpId="0" animBg="1"/>
    </p:bldLst>
  </p:timing>
</p:sld>
</file>

<file path=ppt/theme/theme1.xml><?xml version="1.0" encoding="utf-8"?>
<a:theme xmlns:a="http://schemas.openxmlformats.org/drawingml/2006/main" name="Smarter_Analytics_PPT_template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marter_Analytics_PPT_template_whi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solidFill>
            <a:schemeClr val="tx2"/>
          </a:solidFill>
        </a:ln>
      </a:spPr>
      <a:bodyPr anchor="ctr"/>
      <a:lstStyle>
        <a:defPPr algn="ctr">
          <a:defRPr sz="1800" dirty="0">
            <a:solidFill>
              <a:srgbClr val="1F497D"/>
            </a:solidFill>
            <a:latin typeface="Calibri"/>
            <a:cs typeface="Calibri"/>
          </a:defRPr>
        </a:defPPr>
      </a:lstStyle>
      <a:style>
        <a:lnRef idx="1">
          <a:schemeClr val="accent1"/>
        </a:lnRef>
        <a:fillRef idx="3">
          <a:schemeClr val="accent1"/>
        </a:fillRef>
        <a:effectRef idx="2">
          <a:schemeClr val="accent1"/>
        </a:effectRef>
        <a:fontRef idx="minor">
          <a:schemeClr val="lt1"/>
        </a:fontRef>
      </a:style>
    </a:spDef>
    <a:lnDef>
      <a:spPr bwMode="auto">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lnDef>
    <a:txDef>
      <a:spPr bwMode="auto">
        <a:noFill/>
        <a:ln w="9525">
          <a:noFill/>
          <a:miter lim="800000"/>
          <a:headEnd/>
          <a:tailEnd/>
        </a:ln>
      </a:spPr>
      <a:bodyPr wrap="none">
        <a:prstTxWarp prst="textNoShape">
          <a:avLst/>
        </a:prstTxWarp>
        <a:spAutoFit/>
      </a:bodyPr>
      <a:lstStyle>
        <a:defPPr>
          <a:defRPr sz="1400" dirty="0">
            <a:latin typeface="Calibri" pitchFamily="-1" charset="0"/>
          </a:defRPr>
        </a:defPPr>
      </a:lstStyle>
    </a:txDef>
  </a:objectDefaults>
  <a:extraClrSchemeLst>
    <a:extraClrScheme>
      <a:clrScheme name="Smarter_Analytics_PPT_template_white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Smarter_Analytics_PPT_template_white</Template>
  <TotalTime>231742</TotalTime>
  <Words>1712</Words>
  <Application>Microsoft Macintosh PowerPoint</Application>
  <PresentationFormat>On-screen Show (16:9)</PresentationFormat>
  <Paragraphs>447</Paragraphs>
  <Slides>53</Slides>
  <Notes>7</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Smarter_Analytics_PPT_template_white</vt:lpstr>
      <vt:lpstr>Integrating Tools, Engines and Metadata Repositories into the Open Metadata Standards</vt:lpstr>
      <vt:lpstr>Introduction and background</vt:lpstr>
      <vt:lpstr>Agenda</vt:lpstr>
      <vt:lpstr>Data standards at work</vt:lpstr>
      <vt:lpstr>Why do we need metadata?</vt:lpstr>
      <vt:lpstr>Today’s reality</vt:lpstr>
      <vt:lpstr>A new manifesto for metadata and governance</vt:lpstr>
      <vt:lpstr>What needs to change?</vt:lpstr>
      <vt:lpstr>Open Metadata and Governance </vt:lpstr>
      <vt:lpstr>Scared to share</vt:lpstr>
      <vt:lpstr>Using glossary function for semantic processing</vt:lpstr>
      <vt:lpstr>Automating governance with open metadata</vt:lpstr>
      <vt:lpstr>Different personas need different services</vt:lpstr>
      <vt:lpstr>Different personas need different services</vt:lpstr>
      <vt:lpstr>Different personas need different services</vt:lpstr>
      <vt:lpstr>Many points of integration</vt:lpstr>
      <vt:lpstr>Specialized services around shared collection of metadata</vt:lpstr>
      <vt:lpstr>Three concepts to understand</vt:lpstr>
      <vt:lpstr>Open Metadata Types</vt:lpstr>
      <vt:lpstr>Specialized services around shared collection of metadata</vt:lpstr>
      <vt:lpstr>Scope of shared metadata</vt:lpstr>
      <vt:lpstr>Open metadata type model summary</vt:lpstr>
      <vt:lpstr>Metadata Type System</vt:lpstr>
      <vt:lpstr>Open metadata meta-types, types and instances</vt:lpstr>
      <vt:lpstr>More detail here … https://cwiki.apache.org/confluence/display/ATLAS/Building+out+the+Open+Metadata+Typesystem</vt:lpstr>
      <vt:lpstr>Repository Services</vt:lpstr>
      <vt:lpstr>Inside the server</vt:lpstr>
      <vt:lpstr>Inside the server</vt:lpstr>
      <vt:lpstr>Integration patterns</vt:lpstr>
      <vt:lpstr>Caller Pattern</vt:lpstr>
      <vt:lpstr>Adapter Pattern</vt:lpstr>
      <vt:lpstr>Native Pattern </vt:lpstr>
      <vt:lpstr>IBM Unified Governance</vt:lpstr>
      <vt:lpstr>Simple cohort</vt:lpstr>
      <vt:lpstr>Multiple cohorts</vt:lpstr>
      <vt:lpstr>Types of OMRS Events</vt:lpstr>
      <vt:lpstr>First server</vt:lpstr>
      <vt:lpstr>Establishing contact</vt:lpstr>
      <vt:lpstr>Federated queries</vt:lpstr>
      <vt:lpstr>Caching metadata for availability and performance</vt:lpstr>
      <vt:lpstr>Reference implementation in Apache Atlas</vt:lpstr>
      <vt:lpstr>Repository Connectors</vt:lpstr>
      <vt:lpstr>Repository Compliance Workbook</vt:lpstr>
      <vt:lpstr>Integrating through the Access Services</vt:lpstr>
      <vt:lpstr>Specialized services around shared collection of metadata</vt:lpstr>
      <vt:lpstr>OMAS service instance</vt:lpstr>
      <vt:lpstr>Example of the metadata for a relational schema</vt:lpstr>
      <vt:lpstr>Asset information from Connected Asset OMAS</vt:lpstr>
      <vt:lpstr>Open Metadata Access Services – current status</vt:lpstr>
      <vt:lpstr>Summary</vt:lpstr>
      <vt:lpstr>Updates to Apache Atlas</vt:lpstr>
      <vt:lpstr>More information</vt:lpstr>
      <vt:lpstr>PowerPoint Presentation</vt:lpstr>
    </vt:vector>
  </TitlesOfParts>
  <Manager>Tim Vincent</Manager>
  <Company>IBM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Canonical Registers</dc:title>
  <dc:subject>A review on the use of canonical registers in government.</dc:subject>
  <dc:creator>Mandy Chessell</dc:creator>
  <cp:keywords/>
  <dc:description>This presentation is developed for Liam Maxwell, GDS</dc:description>
  <cp:lastModifiedBy>Mandy Chessell</cp:lastModifiedBy>
  <cp:revision>3397</cp:revision>
  <cp:lastPrinted>2017-09-14T16:47:43Z</cp:lastPrinted>
  <dcterms:created xsi:type="dcterms:W3CDTF">2012-10-31T22:18:04Z</dcterms:created>
  <dcterms:modified xsi:type="dcterms:W3CDTF">2018-04-23T15:09:19Z</dcterms:modified>
  <cp:category>Information Architecture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000800a00d0000000000010250200207f7000400038000</vt:lpwstr>
  </property>
</Properties>
</file>